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5143500" type="screen16x9"/>
  <p:notesSz cx="7315200" cy="9601200"/>
  <p:embeddedFontLs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Open Sans" charset="0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-634" y="-8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5" name="Google Shape;135;p1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1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0" name="Google Shape;200;p10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0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0" name="Google Shape;210;p11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1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p12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12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9" name="Google Shape;229;p13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13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7" name="Google Shape;237;p14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14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4" name="Google Shape;244;p15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15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1" name="Google Shape;251;p16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16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8" name="Google Shape;258;p17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17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6" name="Google Shape;266;p18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18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3" name="Google Shape;273;p19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19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0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5" name="Google Shape;285;p21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21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2" name="Google Shape;292;p22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22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9" name="Google Shape;299;p23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23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6" name="Google Shape;306;p24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7" name="Google Shape;307;p24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3" name="Google Shape;313;p25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314;p25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25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3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3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4" name="Google Shape;154;p4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4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5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5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9" name="Google Shape;169;p6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6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6" name="Google Shape;176;p7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7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3" name="Google Shape;183;p8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8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9:notes"/>
          <p:cNvSpPr txBox="1">
            <a:spLocks noGrp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9:notes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2.jpeg"/><Relationship Id="rId4" Type="http://schemas.openxmlformats.org/officeDocument/2006/relationships/image" Target="../media/image8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chemeClr val="lt2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2"/>
          <p:cNvPicPr preferRelativeResize="0"/>
          <p:nvPr/>
        </p:nvPicPr>
        <p:blipFill rotWithShape="1">
          <a:blip r:embed="rId2">
            <a:alphaModFix/>
          </a:blip>
          <a:srcRect l="20615" r="19753"/>
          <a:stretch/>
        </p:blipFill>
        <p:spPr>
          <a:xfrm>
            <a:off x="5210658" y="966372"/>
            <a:ext cx="3684774" cy="347584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/>
          <p:nvPr/>
        </p:nvSpPr>
        <p:spPr>
          <a:xfrm>
            <a:off x="314325" y="0"/>
            <a:ext cx="8829676" cy="895570"/>
          </a:xfrm>
          <a:prstGeom prst="rect">
            <a:avLst/>
          </a:prstGeom>
          <a:gradFill>
            <a:gsLst>
              <a:gs pos="0">
                <a:srgbClr val="55BF8B"/>
              </a:gs>
              <a:gs pos="96000">
                <a:srgbClr val="145E71"/>
              </a:gs>
              <a:gs pos="100000">
                <a:srgbClr val="145E71"/>
              </a:gs>
            </a:gsLst>
            <a:lin ang="126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" name="Google Shape;14;p2"/>
          <p:cNvSpPr txBox="1">
            <a:spLocks noGrp="1"/>
          </p:cNvSpPr>
          <p:nvPr>
            <p:ph type="title"/>
          </p:nvPr>
        </p:nvSpPr>
        <p:spPr>
          <a:xfrm>
            <a:off x="522515" y="9097"/>
            <a:ext cx="8621486" cy="866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522515" y="1026256"/>
            <a:ext cx="7617144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400"/>
              </a:spcBef>
              <a:spcAft>
                <a:spcPts val="0"/>
              </a:spcAft>
              <a:buClr>
                <a:srgbClr val="2D2D2D"/>
              </a:buClr>
              <a:buSzPts val="2000"/>
              <a:buNone/>
              <a:defRPr sz="2000" b="1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98E5"/>
              </a:buClr>
              <a:buSzPts val="2800"/>
              <a:buNone/>
              <a:defRPr>
                <a:solidFill>
                  <a:srgbClr val="8898E5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98E5"/>
              </a:buClr>
              <a:buSzPts val="2400"/>
              <a:buNone/>
              <a:defRPr>
                <a:solidFill>
                  <a:srgbClr val="8898E5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98E5"/>
              </a:buClr>
              <a:buSzPts val="2000"/>
              <a:buNone/>
              <a:defRPr>
                <a:solidFill>
                  <a:srgbClr val="8898E5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98E5"/>
              </a:buClr>
              <a:buSzPts val="2000"/>
              <a:buNone/>
              <a:defRPr>
                <a:solidFill>
                  <a:srgbClr val="8898E5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98E5"/>
              </a:buClr>
              <a:buSzPts val="2000"/>
              <a:buNone/>
              <a:defRPr>
                <a:solidFill>
                  <a:srgbClr val="8898E5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98E5"/>
              </a:buClr>
              <a:buSzPts val="2000"/>
              <a:buNone/>
              <a:defRPr>
                <a:solidFill>
                  <a:srgbClr val="8898E5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98E5"/>
              </a:buClr>
              <a:buSzPts val="2000"/>
              <a:buNone/>
              <a:defRPr>
                <a:solidFill>
                  <a:srgbClr val="8898E5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98E5"/>
              </a:buClr>
              <a:buSzPts val="2000"/>
              <a:buNone/>
              <a:defRPr>
                <a:solidFill>
                  <a:srgbClr val="8898E5"/>
                </a:solidFill>
              </a:defRPr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body" idx="2"/>
          </p:nvPr>
        </p:nvSpPr>
        <p:spPr>
          <a:xfrm>
            <a:off x="462555" y="1890634"/>
            <a:ext cx="7617144" cy="779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11111"/>
              </a:lnSpc>
              <a:spcBef>
                <a:spcPts val="360"/>
              </a:spcBef>
              <a:spcAft>
                <a:spcPts val="0"/>
              </a:spcAft>
              <a:buClr>
                <a:srgbClr val="2D2D2D"/>
              </a:buClr>
              <a:buSzPts val="1800"/>
              <a:buNone/>
              <a:defRPr sz="18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406400" algn="ctr"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2800"/>
              <a:buChar char="–"/>
              <a:defRPr>
                <a:solidFill>
                  <a:schemeClr val="dk2"/>
                </a:solidFill>
              </a:defRPr>
            </a:lvl2pPr>
            <a:lvl3pPr marL="1371600" lvl="2" indent="-381000" algn="ctr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solidFill>
                  <a:schemeClr val="dk2"/>
                </a:solidFill>
              </a:defRPr>
            </a:lvl3pPr>
            <a:lvl4pPr marL="1828800" lvl="3" indent="-355600" algn="ctr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4pPr>
            <a:lvl5pPr marL="2286000" lvl="4" indent="-355600" algn="ctr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Char char="»"/>
              <a:defRPr>
                <a:solidFill>
                  <a:schemeClr val="dk2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/>
          <p:nvPr/>
        </p:nvSpPr>
        <p:spPr>
          <a:xfrm>
            <a:off x="4962089" y="4510542"/>
            <a:ext cx="4181912" cy="400110"/>
          </a:xfrm>
          <a:prstGeom prst="rect">
            <a:avLst/>
          </a:prstGeom>
          <a:solidFill>
            <a:srgbClr val="FBAB18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D2D2D"/>
              </a:buClr>
              <a:buSzPts val="2000"/>
              <a:buFont typeface="Calibri"/>
              <a:buNone/>
            </a:pPr>
            <a:r>
              <a:rPr lang="ru-RU" sz="2000" b="1" i="0" u="none" strike="noStrike" cap="none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  <a:t>cdc.gov/coronavirus</a:t>
            </a:r>
            <a:endParaRPr/>
          </a:p>
        </p:txBody>
      </p:sp>
      <p:grpSp>
        <p:nvGrpSpPr>
          <p:cNvPr id="18" name="Google Shape;18;p2"/>
          <p:cNvGrpSpPr/>
          <p:nvPr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19" name="Google Shape;19;p2"/>
            <p:cNvSpPr/>
            <p:nvPr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pic>
        <p:nvPicPr>
          <p:cNvPr id="21" name="Google Shape;2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2065" y="3841750"/>
            <a:ext cx="869535" cy="62865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2"/>
          <p:cNvSpPr/>
          <p:nvPr/>
        </p:nvSpPr>
        <p:spPr>
          <a:xfrm>
            <a:off x="1697445" y="3752495"/>
            <a:ext cx="2202419" cy="779487"/>
          </a:xfrm>
          <a:prstGeom prst="roundRect">
            <a:avLst>
              <a:gd name="adj" fmla="val 20191"/>
            </a:avLst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3" name="Google Shape;23;p2"/>
          <p:cNvSpPr/>
          <p:nvPr/>
        </p:nvSpPr>
        <p:spPr>
          <a:xfrm>
            <a:off x="495300" y="4702175"/>
            <a:ext cx="4457700" cy="352852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00" b="0" i="0" u="none" strike="noStrike" cap="none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  <a:t>The mark “CDC” is owned by the US Dept. of Health and Human Services and is used with permission.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  <a:t>Use of this logo is not an endorsement by HHS or CDC of any particular product, service, or enterprise.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LOSING">
  <p:cSld name="1_CLOSING">
    <p:bg>
      <p:bgPr>
        <a:solidFill>
          <a:schemeClr val="lt2"/>
        </a:solid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11"/>
          <p:cNvPicPr preferRelativeResize="0"/>
          <p:nvPr/>
        </p:nvPicPr>
        <p:blipFill rotWithShape="1">
          <a:blip r:embed="rId2">
            <a:alphaModFix/>
          </a:blip>
          <a:srcRect b="18140"/>
          <a:stretch/>
        </p:blipFill>
        <p:spPr>
          <a:xfrm>
            <a:off x="1956" y="4251554"/>
            <a:ext cx="9144000" cy="883169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1"/>
          <p:cNvSpPr txBox="1"/>
          <p:nvPr/>
        </p:nvSpPr>
        <p:spPr>
          <a:xfrm>
            <a:off x="127218" y="2746824"/>
            <a:ext cx="6639341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  <a:t>For more information, contact CDC</a:t>
            </a:r>
            <a:br>
              <a:rPr lang="ru-RU" sz="12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2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  <a:t>1-800-CDC-INFO (232-4636)</a:t>
            </a:r>
            <a:br>
              <a:rPr lang="ru-RU" sz="12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2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  <a:t>TTY:  1-888-232-6348    www.cdc.gov</a:t>
            </a:r>
            <a:br>
              <a:rPr lang="ru-RU" sz="12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2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 sz="12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2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 sz="12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2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  <a:t>The findings and conclusions in this report are those of the authors and do not necessarily represent the official position of the Centers for Disease Control and Prevention.</a:t>
            </a:r>
            <a:endParaRPr/>
          </a:p>
        </p:txBody>
      </p:sp>
      <p:pic>
        <p:nvPicPr>
          <p:cNvPr id="119" name="Google Shape;119;p11" descr="Logos of the U.S. Department of Health and Human Services and the Centers for Disease Control and Prevention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46855"/>
            <a:ext cx="9144000" cy="8878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0" name="Google Shape;120;p11"/>
          <p:cNvGrpSpPr/>
          <p:nvPr/>
        </p:nvGrpSpPr>
        <p:grpSpPr>
          <a:xfrm>
            <a:off x="0" y="4246855"/>
            <a:ext cx="9144000" cy="887868"/>
            <a:chOff x="0" y="-11827"/>
            <a:chExt cx="9144000" cy="170018"/>
          </a:xfrm>
        </p:grpSpPr>
        <p:sp>
          <p:nvSpPr>
            <p:cNvPr id="121" name="Google Shape;121;p11"/>
            <p:cNvSpPr/>
            <p:nvPr/>
          </p:nvSpPr>
          <p:spPr>
            <a:xfrm>
              <a:off x="0" y="-11827"/>
              <a:ext cx="522365" cy="170018"/>
            </a:xfrm>
            <a:custGeom>
              <a:avLst/>
              <a:gdLst/>
              <a:ahLst/>
              <a:cxnLst/>
              <a:rect l="l" t="t" r="r" b="b"/>
              <a:pathLst>
                <a:path w="1047115" h="1413510" extrusionOk="0">
                  <a:moveTo>
                    <a:pt x="1046875" y="0"/>
                  </a:moveTo>
                  <a:lnTo>
                    <a:pt x="0" y="0"/>
                  </a:lnTo>
                  <a:lnTo>
                    <a:pt x="0" y="1412925"/>
                  </a:lnTo>
                  <a:lnTo>
                    <a:pt x="869393" y="1412925"/>
                  </a:lnTo>
                  <a:lnTo>
                    <a:pt x="1046875" y="0"/>
                  </a:lnTo>
                  <a:close/>
                </a:path>
              </a:pathLst>
            </a:custGeom>
            <a:solidFill>
              <a:srgbClr val="103064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22" name="Google Shape;122;p11"/>
            <p:cNvSpPr/>
            <p:nvPr/>
          </p:nvSpPr>
          <p:spPr>
            <a:xfrm>
              <a:off x="340051" y="-11827"/>
              <a:ext cx="863535" cy="170018"/>
            </a:xfrm>
            <a:custGeom>
              <a:avLst/>
              <a:gdLst/>
              <a:ahLst/>
              <a:cxnLst/>
              <a:rect l="l" t="t" r="r" b="b"/>
              <a:pathLst>
                <a:path w="1731010" h="1413510" extrusionOk="0">
                  <a:moveTo>
                    <a:pt x="1730918" y="0"/>
                  </a:moveTo>
                  <a:lnTo>
                    <a:pt x="179633" y="0"/>
                  </a:lnTo>
                  <a:lnTo>
                    <a:pt x="0" y="1412925"/>
                  </a:lnTo>
                  <a:lnTo>
                    <a:pt x="1296345" y="1412925"/>
                  </a:lnTo>
                  <a:lnTo>
                    <a:pt x="1730918" y="0"/>
                  </a:lnTo>
                  <a:close/>
                </a:path>
              </a:pathLst>
            </a:custGeom>
            <a:solidFill>
              <a:srgbClr val="1D56B3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23" name="Google Shape;123;p11"/>
            <p:cNvSpPr/>
            <p:nvPr/>
          </p:nvSpPr>
          <p:spPr>
            <a:xfrm>
              <a:off x="878274" y="-11827"/>
              <a:ext cx="1343452" cy="170018"/>
            </a:xfrm>
            <a:custGeom>
              <a:avLst/>
              <a:gdLst/>
              <a:ahLst/>
              <a:cxnLst/>
              <a:rect l="l" t="t" r="r" b="b"/>
              <a:pathLst>
                <a:path w="2693035" h="1413510" extrusionOk="0">
                  <a:moveTo>
                    <a:pt x="2692774" y="0"/>
                  </a:moveTo>
                  <a:lnTo>
                    <a:pt x="435654" y="0"/>
                  </a:lnTo>
                  <a:lnTo>
                    <a:pt x="0" y="1412925"/>
                  </a:lnTo>
                  <a:lnTo>
                    <a:pt x="1878492" y="1412925"/>
                  </a:lnTo>
                  <a:lnTo>
                    <a:pt x="2692774" y="0"/>
                  </a:lnTo>
                  <a:close/>
                </a:path>
              </a:pathLst>
            </a:custGeom>
            <a:solidFill>
              <a:srgbClr val="103064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24" name="Google Shape;124;p11"/>
            <p:cNvSpPr/>
            <p:nvPr/>
          </p:nvSpPr>
          <p:spPr>
            <a:xfrm>
              <a:off x="1654598" y="-11827"/>
              <a:ext cx="1362458" cy="170018"/>
            </a:xfrm>
            <a:custGeom>
              <a:avLst/>
              <a:gdLst/>
              <a:ahLst/>
              <a:cxnLst/>
              <a:rect l="l" t="t" r="r" b="b"/>
              <a:pathLst>
                <a:path w="2731134" h="1413510" extrusionOk="0">
                  <a:moveTo>
                    <a:pt x="2730969" y="0"/>
                  </a:moveTo>
                  <a:lnTo>
                    <a:pt x="816445" y="0"/>
                  </a:lnTo>
                  <a:lnTo>
                    <a:pt x="0" y="1412925"/>
                  </a:lnTo>
                  <a:lnTo>
                    <a:pt x="1593978" y="1412925"/>
                  </a:lnTo>
                  <a:lnTo>
                    <a:pt x="2730969" y="0"/>
                  </a:lnTo>
                  <a:close/>
                </a:path>
              </a:pathLst>
            </a:custGeom>
            <a:solidFill>
              <a:srgbClr val="1E59B8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25" name="Google Shape;125;p11"/>
            <p:cNvSpPr/>
            <p:nvPr/>
          </p:nvSpPr>
          <p:spPr>
            <a:xfrm>
              <a:off x="2304805" y="-11827"/>
              <a:ext cx="937659" cy="170018"/>
            </a:xfrm>
            <a:custGeom>
              <a:avLst/>
              <a:gdLst/>
              <a:ahLst/>
              <a:cxnLst/>
              <a:rect l="l" t="t" r="r" b="b"/>
              <a:pathLst>
                <a:path w="1879600" h="1413510" extrusionOk="0">
                  <a:moveTo>
                    <a:pt x="1879368" y="0"/>
                  </a:moveTo>
                  <a:lnTo>
                    <a:pt x="1140221" y="0"/>
                  </a:lnTo>
                  <a:lnTo>
                    <a:pt x="0" y="1412925"/>
                  </a:lnTo>
                  <a:lnTo>
                    <a:pt x="621900" y="1412925"/>
                  </a:lnTo>
                  <a:lnTo>
                    <a:pt x="1879368" y="0"/>
                  </a:lnTo>
                  <a:close/>
                </a:path>
              </a:pathLst>
            </a:custGeom>
            <a:solidFill>
              <a:srgbClr val="17468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26" name="Google Shape;126;p11"/>
            <p:cNvSpPr/>
            <p:nvPr/>
          </p:nvSpPr>
          <p:spPr>
            <a:xfrm>
              <a:off x="2554809" y="-11827"/>
              <a:ext cx="2483849" cy="170018"/>
            </a:xfrm>
            <a:custGeom>
              <a:avLst/>
              <a:gdLst/>
              <a:ahLst/>
              <a:cxnLst/>
              <a:rect l="l" t="t" r="r" b="b"/>
              <a:pathLst>
                <a:path w="4979034" h="1413510" extrusionOk="0">
                  <a:moveTo>
                    <a:pt x="4978576" y="0"/>
                  </a:moveTo>
                  <a:lnTo>
                    <a:pt x="1262846" y="0"/>
                  </a:lnTo>
                  <a:lnTo>
                    <a:pt x="0" y="1412925"/>
                  </a:lnTo>
                  <a:lnTo>
                    <a:pt x="3093828" y="1412925"/>
                  </a:lnTo>
                  <a:lnTo>
                    <a:pt x="4978576" y="0"/>
                  </a:lnTo>
                  <a:close/>
                </a:path>
              </a:pathLst>
            </a:custGeom>
            <a:solidFill>
              <a:srgbClr val="1E59B8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27" name="Google Shape;127;p11"/>
            <p:cNvSpPr/>
            <p:nvPr/>
          </p:nvSpPr>
          <p:spPr>
            <a:xfrm>
              <a:off x="3835845" y="-11827"/>
              <a:ext cx="1915234" cy="170018"/>
            </a:xfrm>
            <a:custGeom>
              <a:avLst/>
              <a:gdLst/>
              <a:ahLst/>
              <a:cxnLst/>
              <a:rect l="l" t="t" r="r" b="b"/>
              <a:pathLst>
                <a:path w="3839209" h="1413510" extrusionOk="0">
                  <a:moveTo>
                    <a:pt x="3838727" y="0"/>
                  </a:moveTo>
                  <a:lnTo>
                    <a:pt x="1891189" y="0"/>
                  </a:lnTo>
                  <a:lnTo>
                    <a:pt x="0" y="1412925"/>
                  </a:lnTo>
                  <a:lnTo>
                    <a:pt x="1625414" y="1412925"/>
                  </a:lnTo>
                  <a:lnTo>
                    <a:pt x="3838727" y="0"/>
                  </a:lnTo>
                  <a:close/>
                </a:path>
              </a:pathLst>
            </a:custGeom>
            <a:solidFill>
              <a:srgbClr val="536DB3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28" name="Google Shape;128;p11"/>
            <p:cNvSpPr/>
            <p:nvPr/>
          </p:nvSpPr>
          <p:spPr>
            <a:xfrm>
              <a:off x="4458868" y="-11827"/>
              <a:ext cx="4685132" cy="170018"/>
            </a:xfrm>
            <a:custGeom>
              <a:avLst/>
              <a:gdLst/>
              <a:ahLst/>
              <a:cxnLst/>
              <a:rect l="l" t="t" r="r" b="b"/>
              <a:pathLst>
                <a:path w="9391650" h="1413510" extrusionOk="0">
                  <a:moveTo>
                    <a:pt x="9391076" y="0"/>
                  </a:moveTo>
                  <a:lnTo>
                    <a:pt x="2213316" y="0"/>
                  </a:lnTo>
                  <a:lnTo>
                    <a:pt x="0" y="1412929"/>
                  </a:lnTo>
                  <a:lnTo>
                    <a:pt x="9391076" y="1412929"/>
                  </a:lnTo>
                  <a:lnTo>
                    <a:pt x="9391076" y="0"/>
                  </a:lnTo>
                  <a:close/>
                </a:path>
              </a:pathLst>
            </a:custGeom>
            <a:gradFill>
              <a:gsLst>
                <a:gs pos="0">
                  <a:srgbClr val="103064"/>
                </a:gs>
                <a:gs pos="100000">
                  <a:srgbClr val="17468F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pic>
        <p:nvPicPr>
          <p:cNvPr id="129" name="Google Shape;129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2543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11" descr="A picture containing food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r="3762" b="19294"/>
          <a:stretch/>
        </p:blipFill>
        <p:spPr>
          <a:xfrm>
            <a:off x="6066692" y="4354414"/>
            <a:ext cx="842588" cy="510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068631" y="4866336"/>
            <a:ext cx="875574" cy="121925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1"/>
          <p:cNvSpPr/>
          <p:nvPr/>
        </p:nvSpPr>
        <p:spPr>
          <a:xfrm>
            <a:off x="7404921" y="4409128"/>
            <a:ext cx="1591642" cy="563319"/>
          </a:xfrm>
          <a:prstGeom prst="roundRect">
            <a:avLst>
              <a:gd name="adj" fmla="val 20191"/>
            </a:avLst>
          </a:pr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olor_background">
  <p:cSld name="1_color_background">
    <p:bg>
      <p:bgPr>
        <a:solidFill>
          <a:srgbClr val="006A71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title"/>
          </p:nvPr>
        </p:nvSpPr>
        <p:spPr>
          <a:xfrm>
            <a:off x="179613" y="2441363"/>
            <a:ext cx="8294913" cy="871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body" idx="1"/>
          </p:nvPr>
        </p:nvSpPr>
        <p:spPr>
          <a:xfrm>
            <a:off x="179613" y="3516736"/>
            <a:ext cx="7772400" cy="426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98E5"/>
              </a:buClr>
              <a:buSzPts val="1800"/>
              <a:buNone/>
              <a:defRPr sz="1800">
                <a:solidFill>
                  <a:srgbClr val="8898E5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98E5"/>
              </a:buClr>
              <a:buSzPts val="1600"/>
              <a:buNone/>
              <a:defRPr sz="1600">
                <a:solidFill>
                  <a:srgbClr val="8898E5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98E5"/>
              </a:buClr>
              <a:buSzPts val="1400"/>
              <a:buNone/>
              <a:defRPr sz="1400">
                <a:solidFill>
                  <a:srgbClr val="8898E5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98E5"/>
              </a:buClr>
              <a:buSzPts val="1400"/>
              <a:buNone/>
              <a:defRPr sz="1400">
                <a:solidFill>
                  <a:srgbClr val="8898E5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98E5"/>
              </a:buClr>
              <a:buSzPts val="1400"/>
              <a:buNone/>
              <a:defRPr sz="1400">
                <a:solidFill>
                  <a:srgbClr val="8898E5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98E5"/>
              </a:buClr>
              <a:buSzPts val="1400"/>
              <a:buNone/>
              <a:defRPr sz="1400">
                <a:solidFill>
                  <a:srgbClr val="8898E5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98E5"/>
              </a:buClr>
              <a:buSzPts val="1400"/>
              <a:buNone/>
              <a:defRPr sz="1400">
                <a:solidFill>
                  <a:srgbClr val="8898E5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98E5"/>
              </a:buClr>
              <a:buSzPts val="1400"/>
              <a:buNone/>
              <a:defRPr sz="1400">
                <a:solidFill>
                  <a:srgbClr val="8898E5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3"/>
          <p:cNvSpPr/>
          <p:nvPr/>
        </p:nvSpPr>
        <p:spPr>
          <a:xfrm>
            <a:off x="1886913" y="4019550"/>
            <a:ext cx="2036355" cy="720713"/>
          </a:xfrm>
          <a:prstGeom prst="roundRect">
            <a:avLst>
              <a:gd name="adj" fmla="val 20191"/>
            </a:avLst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8" name="Google Shape;28;p3" descr="A picture containing food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r="3390" b="19294"/>
          <a:stretch/>
        </p:blipFill>
        <p:spPr>
          <a:xfrm>
            <a:off x="440924" y="4030406"/>
            <a:ext cx="996875" cy="602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0924" y="4646083"/>
            <a:ext cx="1032012" cy="1437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ATA SLIDE">
  <p:cSld name="DATA SLIDE">
    <p:bg>
      <p:bgPr>
        <a:solidFill>
          <a:schemeClr val="lt2"/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/>
          <p:nvPr/>
        </p:nvSpPr>
        <p:spPr>
          <a:xfrm>
            <a:off x="6082666" y="5045515"/>
            <a:ext cx="603083" cy="91188"/>
          </a:xfrm>
          <a:prstGeom prst="rect">
            <a:avLst/>
          </a:prstGeom>
          <a:solidFill>
            <a:srgbClr val="B01519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2" name="Google Shape;32;p4"/>
          <p:cNvSpPr/>
          <p:nvPr/>
        </p:nvSpPr>
        <p:spPr>
          <a:xfrm>
            <a:off x="6677884" y="5045515"/>
            <a:ext cx="603083" cy="91188"/>
          </a:xfrm>
          <a:prstGeom prst="rect">
            <a:avLst/>
          </a:prstGeom>
          <a:solidFill>
            <a:srgbClr val="FBAB18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3" name="Google Shape;33;p4"/>
          <p:cNvSpPr/>
          <p:nvPr/>
        </p:nvSpPr>
        <p:spPr>
          <a:xfrm>
            <a:off x="7280966" y="5045515"/>
            <a:ext cx="603574" cy="91188"/>
          </a:xfrm>
          <a:prstGeom prst="rect">
            <a:avLst/>
          </a:prstGeom>
          <a:solidFill>
            <a:srgbClr val="292B6E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" name="Google Shape;34;p4"/>
          <p:cNvSpPr/>
          <p:nvPr/>
        </p:nvSpPr>
        <p:spPr>
          <a:xfrm>
            <a:off x="7870697" y="5045515"/>
            <a:ext cx="1273303" cy="91188"/>
          </a:xfrm>
          <a:prstGeom prst="rect">
            <a:avLst/>
          </a:prstGeom>
          <a:solidFill>
            <a:srgbClr val="4656A6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5" name="Google Shape;35;p4"/>
          <p:cNvSpPr/>
          <p:nvPr/>
        </p:nvSpPr>
        <p:spPr>
          <a:xfrm>
            <a:off x="0" y="5045515"/>
            <a:ext cx="5679249" cy="91188"/>
          </a:xfrm>
          <a:prstGeom prst="rect">
            <a:avLst/>
          </a:prstGeom>
          <a:solidFill>
            <a:srgbClr val="17468F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6" name="Google Shape;36;p4"/>
          <p:cNvSpPr/>
          <p:nvPr/>
        </p:nvSpPr>
        <p:spPr>
          <a:xfrm>
            <a:off x="5481058" y="5045515"/>
            <a:ext cx="603083" cy="91188"/>
          </a:xfrm>
          <a:prstGeom prst="rect">
            <a:avLst/>
          </a:prstGeom>
          <a:solidFill>
            <a:srgbClr val="55BF8B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7" name="Google Shape;37;p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68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rgbClr val="006A7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38" name="Google Shape;38;p4"/>
          <p:cNvSpPr txBox="1">
            <a:spLocks noGrp="1"/>
          </p:cNvSpPr>
          <p:nvPr>
            <p:ph type="body" idx="1"/>
          </p:nvPr>
        </p:nvSpPr>
        <p:spPr>
          <a:xfrm>
            <a:off x="457200" y="1158875"/>
            <a:ext cx="8229600" cy="3341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5600" algn="l">
              <a:spcBef>
                <a:spcPts val="400"/>
              </a:spcBef>
              <a:spcAft>
                <a:spcPts val="0"/>
              </a:spcAft>
              <a:buClr>
                <a:srgbClr val="005DAA"/>
              </a:buClr>
              <a:buSzPts val="2000"/>
              <a:buFont typeface="Noto Sans Symbols"/>
              <a:buChar char="▪"/>
              <a:defRPr sz="2000">
                <a:solidFill>
                  <a:srgbClr val="2D2D2D"/>
                </a:solidFill>
              </a:defRPr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rgbClr val="532E63"/>
              </a:buClr>
              <a:buSzPts val="2000"/>
              <a:buChar char="–"/>
              <a:defRPr sz="2000">
                <a:solidFill>
                  <a:srgbClr val="2D2D2D"/>
                </a:solidFill>
              </a:defRPr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rgbClr val="9A3B26"/>
              </a:buClr>
              <a:buSzPts val="2000"/>
              <a:buChar char="•"/>
              <a:defRPr sz="2000">
                <a:solidFill>
                  <a:srgbClr val="2D2D2D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5F5F5F"/>
              </a:buClr>
              <a:buSzPts val="2000"/>
              <a:buChar char="–"/>
              <a:defRPr sz="2000">
                <a:solidFill>
                  <a:srgbClr val="5F5F5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5F5F5F"/>
              </a:buClr>
              <a:buSzPts val="2000"/>
              <a:buChar char="»"/>
              <a:defRPr sz="2000">
                <a:solidFill>
                  <a:srgbClr val="5F5F5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39" name="Google Shape;39;p4"/>
          <p:cNvGrpSpPr/>
          <p:nvPr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40" name="Google Shape;40;p4"/>
            <p:cNvSpPr/>
            <p:nvPr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1" name="Google Shape;41;p4"/>
            <p:cNvSpPr/>
            <p:nvPr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42" name="Google Shape;42;p4"/>
          <p:cNvSpPr/>
          <p:nvPr/>
        </p:nvSpPr>
        <p:spPr>
          <a:xfrm>
            <a:off x="914400" y="4424667"/>
            <a:ext cx="1404530" cy="497096"/>
          </a:xfrm>
          <a:prstGeom prst="roundRect">
            <a:avLst>
              <a:gd name="adj" fmla="val 20191"/>
            </a:avLst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3" name="Google Shape;43;p4" descr="A picture containing food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1010" y="4493208"/>
            <a:ext cx="510990" cy="3694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LOSING">
  <p:cSld name="CLOSING">
    <p:bg>
      <p:bgPr>
        <a:solidFill>
          <a:schemeClr val="lt2"/>
        </a:solid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oogle Shape;45;p5"/>
          <p:cNvPicPr preferRelativeResize="0"/>
          <p:nvPr/>
        </p:nvPicPr>
        <p:blipFill rotWithShape="1">
          <a:blip r:embed="rId2">
            <a:alphaModFix/>
          </a:blip>
          <a:srcRect b="18140"/>
          <a:stretch/>
        </p:blipFill>
        <p:spPr>
          <a:xfrm>
            <a:off x="1956" y="4251554"/>
            <a:ext cx="9144000" cy="883169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5"/>
          <p:cNvSpPr txBox="1"/>
          <p:nvPr/>
        </p:nvSpPr>
        <p:spPr>
          <a:xfrm>
            <a:off x="127218" y="2746824"/>
            <a:ext cx="6639341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  <a:t>For more information, contact CDC</a:t>
            </a:r>
            <a:br>
              <a:rPr lang="ru-RU" sz="12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2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  <a:t>1-800-CDC-INFO (232-4636)</a:t>
            </a:r>
            <a:br>
              <a:rPr lang="ru-RU" sz="12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2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  <a:t>TTY:  1-888-232-6348    www.cdc.gov</a:t>
            </a:r>
            <a:br>
              <a:rPr lang="ru-RU" sz="12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2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 sz="12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2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 sz="12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2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  <a:t>The findings and conclusions in this report are those of the authors and do not necessarily represent the official position of the Centers for Disease Control and Prevention.</a:t>
            </a:r>
            <a:endParaRPr/>
          </a:p>
        </p:txBody>
      </p:sp>
      <p:pic>
        <p:nvPicPr>
          <p:cNvPr id="47" name="Google Shape;47;p5" descr="Logos of the U.S. Department of Health and Human Services and the Centers for Disease Control and Prevention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46855"/>
            <a:ext cx="9144000" cy="8878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8" name="Google Shape;48;p5"/>
          <p:cNvGrpSpPr/>
          <p:nvPr/>
        </p:nvGrpSpPr>
        <p:grpSpPr>
          <a:xfrm>
            <a:off x="0" y="4246855"/>
            <a:ext cx="9144000" cy="887868"/>
            <a:chOff x="0" y="-11827"/>
            <a:chExt cx="9144000" cy="170018"/>
          </a:xfrm>
        </p:grpSpPr>
        <p:sp>
          <p:nvSpPr>
            <p:cNvPr id="49" name="Google Shape;49;p5"/>
            <p:cNvSpPr/>
            <p:nvPr/>
          </p:nvSpPr>
          <p:spPr>
            <a:xfrm>
              <a:off x="0" y="-11827"/>
              <a:ext cx="522365" cy="170018"/>
            </a:xfrm>
            <a:custGeom>
              <a:avLst/>
              <a:gdLst/>
              <a:ahLst/>
              <a:cxnLst/>
              <a:rect l="l" t="t" r="r" b="b"/>
              <a:pathLst>
                <a:path w="1047115" h="1413510" extrusionOk="0">
                  <a:moveTo>
                    <a:pt x="1046875" y="0"/>
                  </a:moveTo>
                  <a:lnTo>
                    <a:pt x="0" y="0"/>
                  </a:lnTo>
                  <a:lnTo>
                    <a:pt x="0" y="1412925"/>
                  </a:lnTo>
                  <a:lnTo>
                    <a:pt x="869393" y="1412925"/>
                  </a:lnTo>
                  <a:lnTo>
                    <a:pt x="1046875" y="0"/>
                  </a:lnTo>
                  <a:close/>
                </a:path>
              </a:pathLst>
            </a:custGeom>
            <a:solidFill>
              <a:srgbClr val="103064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0" name="Google Shape;50;p5"/>
            <p:cNvSpPr/>
            <p:nvPr/>
          </p:nvSpPr>
          <p:spPr>
            <a:xfrm>
              <a:off x="340051" y="-11827"/>
              <a:ext cx="863535" cy="170018"/>
            </a:xfrm>
            <a:custGeom>
              <a:avLst/>
              <a:gdLst/>
              <a:ahLst/>
              <a:cxnLst/>
              <a:rect l="l" t="t" r="r" b="b"/>
              <a:pathLst>
                <a:path w="1731010" h="1413510" extrusionOk="0">
                  <a:moveTo>
                    <a:pt x="1730918" y="0"/>
                  </a:moveTo>
                  <a:lnTo>
                    <a:pt x="179633" y="0"/>
                  </a:lnTo>
                  <a:lnTo>
                    <a:pt x="0" y="1412925"/>
                  </a:lnTo>
                  <a:lnTo>
                    <a:pt x="1296345" y="1412925"/>
                  </a:lnTo>
                  <a:lnTo>
                    <a:pt x="1730918" y="0"/>
                  </a:lnTo>
                  <a:close/>
                </a:path>
              </a:pathLst>
            </a:custGeom>
            <a:solidFill>
              <a:srgbClr val="1D56B3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1" name="Google Shape;51;p5"/>
            <p:cNvSpPr/>
            <p:nvPr/>
          </p:nvSpPr>
          <p:spPr>
            <a:xfrm>
              <a:off x="878274" y="-11827"/>
              <a:ext cx="1343452" cy="170018"/>
            </a:xfrm>
            <a:custGeom>
              <a:avLst/>
              <a:gdLst/>
              <a:ahLst/>
              <a:cxnLst/>
              <a:rect l="l" t="t" r="r" b="b"/>
              <a:pathLst>
                <a:path w="2693035" h="1413510" extrusionOk="0">
                  <a:moveTo>
                    <a:pt x="2692774" y="0"/>
                  </a:moveTo>
                  <a:lnTo>
                    <a:pt x="435654" y="0"/>
                  </a:lnTo>
                  <a:lnTo>
                    <a:pt x="0" y="1412925"/>
                  </a:lnTo>
                  <a:lnTo>
                    <a:pt x="1878492" y="1412925"/>
                  </a:lnTo>
                  <a:lnTo>
                    <a:pt x="2692774" y="0"/>
                  </a:lnTo>
                  <a:close/>
                </a:path>
              </a:pathLst>
            </a:custGeom>
            <a:solidFill>
              <a:srgbClr val="103064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2" name="Google Shape;52;p5"/>
            <p:cNvSpPr/>
            <p:nvPr/>
          </p:nvSpPr>
          <p:spPr>
            <a:xfrm>
              <a:off x="1654598" y="-11827"/>
              <a:ext cx="1362458" cy="170018"/>
            </a:xfrm>
            <a:custGeom>
              <a:avLst/>
              <a:gdLst/>
              <a:ahLst/>
              <a:cxnLst/>
              <a:rect l="l" t="t" r="r" b="b"/>
              <a:pathLst>
                <a:path w="2731134" h="1413510" extrusionOk="0">
                  <a:moveTo>
                    <a:pt x="2730969" y="0"/>
                  </a:moveTo>
                  <a:lnTo>
                    <a:pt x="816445" y="0"/>
                  </a:lnTo>
                  <a:lnTo>
                    <a:pt x="0" y="1412925"/>
                  </a:lnTo>
                  <a:lnTo>
                    <a:pt x="1593978" y="1412925"/>
                  </a:lnTo>
                  <a:lnTo>
                    <a:pt x="2730969" y="0"/>
                  </a:lnTo>
                  <a:close/>
                </a:path>
              </a:pathLst>
            </a:custGeom>
            <a:solidFill>
              <a:srgbClr val="1E59B8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3" name="Google Shape;53;p5"/>
            <p:cNvSpPr/>
            <p:nvPr/>
          </p:nvSpPr>
          <p:spPr>
            <a:xfrm>
              <a:off x="2304805" y="-11827"/>
              <a:ext cx="937659" cy="170018"/>
            </a:xfrm>
            <a:custGeom>
              <a:avLst/>
              <a:gdLst/>
              <a:ahLst/>
              <a:cxnLst/>
              <a:rect l="l" t="t" r="r" b="b"/>
              <a:pathLst>
                <a:path w="1879600" h="1413510" extrusionOk="0">
                  <a:moveTo>
                    <a:pt x="1879368" y="0"/>
                  </a:moveTo>
                  <a:lnTo>
                    <a:pt x="1140221" y="0"/>
                  </a:lnTo>
                  <a:lnTo>
                    <a:pt x="0" y="1412925"/>
                  </a:lnTo>
                  <a:lnTo>
                    <a:pt x="621900" y="1412925"/>
                  </a:lnTo>
                  <a:lnTo>
                    <a:pt x="1879368" y="0"/>
                  </a:lnTo>
                  <a:close/>
                </a:path>
              </a:pathLst>
            </a:custGeom>
            <a:solidFill>
              <a:srgbClr val="17468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4" name="Google Shape;54;p5"/>
            <p:cNvSpPr/>
            <p:nvPr/>
          </p:nvSpPr>
          <p:spPr>
            <a:xfrm>
              <a:off x="2554809" y="-11827"/>
              <a:ext cx="2483849" cy="170018"/>
            </a:xfrm>
            <a:custGeom>
              <a:avLst/>
              <a:gdLst/>
              <a:ahLst/>
              <a:cxnLst/>
              <a:rect l="l" t="t" r="r" b="b"/>
              <a:pathLst>
                <a:path w="4979034" h="1413510" extrusionOk="0">
                  <a:moveTo>
                    <a:pt x="4978576" y="0"/>
                  </a:moveTo>
                  <a:lnTo>
                    <a:pt x="1262846" y="0"/>
                  </a:lnTo>
                  <a:lnTo>
                    <a:pt x="0" y="1412925"/>
                  </a:lnTo>
                  <a:lnTo>
                    <a:pt x="3093828" y="1412925"/>
                  </a:lnTo>
                  <a:lnTo>
                    <a:pt x="4978576" y="0"/>
                  </a:lnTo>
                  <a:close/>
                </a:path>
              </a:pathLst>
            </a:custGeom>
            <a:solidFill>
              <a:srgbClr val="1E59B8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5" name="Google Shape;55;p5"/>
            <p:cNvSpPr/>
            <p:nvPr/>
          </p:nvSpPr>
          <p:spPr>
            <a:xfrm>
              <a:off x="3835845" y="-11827"/>
              <a:ext cx="1915234" cy="170018"/>
            </a:xfrm>
            <a:custGeom>
              <a:avLst/>
              <a:gdLst/>
              <a:ahLst/>
              <a:cxnLst/>
              <a:rect l="l" t="t" r="r" b="b"/>
              <a:pathLst>
                <a:path w="3839209" h="1413510" extrusionOk="0">
                  <a:moveTo>
                    <a:pt x="3838727" y="0"/>
                  </a:moveTo>
                  <a:lnTo>
                    <a:pt x="1891189" y="0"/>
                  </a:lnTo>
                  <a:lnTo>
                    <a:pt x="0" y="1412925"/>
                  </a:lnTo>
                  <a:lnTo>
                    <a:pt x="1625414" y="1412925"/>
                  </a:lnTo>
                  <a:lnTo>
                    <a:pt x="3838727" y="0"/>
                  </a:lnTo>
                  <a:close/>
                </a:path>
              </a:pathLst>
            </a:custGeom>
            <a:solidFill>
              <a:srgbClr val="536DB3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6" name="Google Shape;56;p5"/>
            <p:cNvSpPr/>
            <p:nvPr/>
          </p:nvSpPr>
          <p:spPr>
            <a:xfrm>
              <a:off x="4458868" y="-11827"/>
              <a:ext cx="4685132" cy="170018"/>
            </a:xfrm>
            <a:custGeom>
              <a:avLst/>
              <a:gdLst/>
              <a:ahLst/>
              <a:cxnLst/>
              <a:rect l="l" t="t" r="r" b="b"/>
              <a:pathLst>
                <a:path w="9391650" h="1413510" extrusionOk="0">
                  <a:moveTo>
                    <a:pt x="9391076" y="0"/>
                  </a:moveTo>
                  <a:lnTo>
                    <a:pt x="2213316" y="0"/>
                  </a:lnTo>
                  <a:lnTo>
                    <a:pt x="0" y="1412929"/>
                  </a:lnTo>
                  <a:lnTo>
                    <a:pt x="9391076" y="1412929"/>
                  </a:lnTo>
                  <a:lnTo>
                    <a:pt x="9391076" y="0"/>
                  </a:lnTo>
                  <a:close/>
                </a:path>
              </a:pathLst>
            </a:custGeom>
            <a:gradFill>
              <a:gsLst>
                <a:gs pos="0">
                  <a:srgbClr val="103064"/>
                </a:gs>
                <a:gs pos="100000">
                  <a:srgbClr val="17468F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pic>
        <p:nvPicPr>
          <p:cNvPr id="57" name="Google Shape;57;p5"/>
          <p:cNvPicPr preferRelativeResize="0"/>
          <p:nvPr/>
        </p:nvPicPr>
        <p:blipFill rotWithShape="1">
          <a:blip r:embed="rId4">
            <a:alphaModFix/>
          </a:blip>
          <a:srcRect l="20615" r="19753"/>
          <a:stretch/>
        </p:blipFill>
        <p:spPr>
          <a:xfrm>
            <a:off x="5334256" y="175641"/>
            <a:ext cx="3684774" cy="3475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5" descr="A picture containing food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r="3762" b="19294"/>
          <a:stretch/>
        </p:blipFill>
        <p:spPr>
          <a:xfrm>
            <a:off x="6066692" y="4354414"/>
            <a:ext cx="842588" cy="510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068631" y="4866336"/>
            <a:ext cx="875574" cy="121925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5"/>
          <p:cNvSpPr/>
          <p:nvPr/>
        </p:nvSpPr>
        <p:spPr>
          <a:xfrm>
            <a:off x="7404921" y="4409128"/>
            <a:ext cx="1591642" cy="563319"/>
          </a:xfrm>
          <a:prstGeom prst="roundRect">
            <a:avLst>
              <a:gd name="adj" fmla="val 20191"/>
            </a:avLst>
          </a:pr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">
  <p:cSld name="1_TITLE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55BF8B"/>
              </a:gs>
              <a:gs pos="96000">
                <a:srgbClr val="145E71"/>
              </a:gs>
              <a:gs pos="100000">
                <a:srgbClr val="145E71"/>
              </a:gs>
            </a:gsLst>
            <a:lin ang="126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3" name="Google Shape;63;p6"/>
          <p:cNvSpPr txBox="1">
            <a:spLocks noGrp="1"/>
          </p:cNvSpPr>
          <p:nvPr>
            <p:ph type="title"/>
          </p:nvPr>
        </p:nvSpPr>
        <p:spPr>
          <a:xfrm>
            <a:off x="685801" y="9097"/>
            <a:ext cx="8458200" cy="866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64" name="Google Shape;64;p6"/>
          <p:cNvSpPr txBox="1">
            <a:spLocks noGrp="1"/>
          </p:cNvSpPr>
          <p:nvPr>
            <p:ph type="subTitle" idx="1"/>
          </p:nvPr>
        </p:nvSpPr>
        <p:spPr>
          <a:xfrm>
            <a:off x="685801" y="1061976"/>
            <a:ext cx="7453858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98E5"/>
              </a:buClr>
              <a:buSzPts val="2800"/>
              <a:buNone/>
              <a:defRPr>
                <a:solidFill>
                  <a:srgbClr val="8898E5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98E5"/>
              </a:buClr>
              <a:buSzPts val="2400"/>
              <a:buNone/>
              <a:defRPr>
                <a:solidFill>
                  <a:srgbClr val="8898E5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98E5"/>
              </a:buClr>
              <a:buSzPts val="2000"/>
              <a:buNone/>
              <a:defRPr>
                <a:solidFill>
                  <a:srgbClr val="8898E5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98E5"/>
              </a:buClr>
              <a:buSzPts val="2000"/>
              <a:buNone/>
              <a:defRPr>
                <a:solidFill>
                  <a:srgbClr val="8898E5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98E5"/>
              </a:buClr>
              <a:buSzPts val="2000"/>
              <a:buNone/>
              <a:defRPr>
                <a:solidFill>
                  <a:srgbClr val="8898E5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98E5"/>
              </a:buClr>
              <a:buSzPts val="2000"/>
              <a:buNone/>
              <a:defRPr>
                <a:solidFill>
                  <a:srgbClr val="8898E5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98E5"/>
              </a:buClr>
              <a:buSzPts val="2000"/>
              <a:buNone/>
              <a:defRPr>
                <a:solidFill>
                  <a:srgbClr val="8898E5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98E5"/>
              </a:buClr>
              <a:buSzPts val="2000"/>
              <a:buNone/>
              <a:defRPr>
                <a:solidFill>
                  <a:srgbClr val="8898E5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6"/>
          <p:cNvSpPr txBox="1">
            <a:spLocks noGrp="1"/>
          </p:cNvSpPr>
          <p:nvPr>
            <p:ph type="body" idx="2"/>
          </p:nvPr>
        </p:nvSpPr>
        <p:spPr>
          <a:xfrm>
            <a:off x="685801" y="1890634"/>
            <a:ext cx="7393898" cy="779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11111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406400" algn="ctr"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2800"/>
              <a:buChar char="–"/>
              <a:defRPr>
                <a:solidFill>
                  <a:schemeClr val="dk2"/>
                </a:solidFill>
              </a:defRPr>
            </a:lvl2pPr>
            <a:lvl3pPr marL="1371600" lvl="2" indent="-381000" algn="ctr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solidFill>
                  <a:schemeClr val="dk2"/>
                </a:solidFill>
              </a:defRPr>
            </a:lvl3pPr>
            <a:lvl4pPr marL="1828800" lvl="3" indent="-355600" algn="ctr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4pPr>
            <a:lvl5pPr marL="2286000" lvl="4" indent="-355600" algn="ctr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Char char="»"/>
              <a:defRPr>
                <a:solidFill>
                  <a:schemeClr val="dk2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66" name="Google Shape;66;p6"/>
          <p:cNvGrpSpPr/>
          <p:nvPr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67" name="Google Shape;67;p6"/>
            <p:cNvSpPr/>
            <p:nvPr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8" name="Google Shape;68;p6"/>
            <p:cNvSpPr/>
            <p:nvPr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ATA SLIDE">
  <p:cSld name="1_DATA SLIDE">
    <p:bg>
      <p:bgPr>
        <a:solidFill>
          <a:schemeClr val="lt2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7"/>
          <p:cNvSpPr/>
          <p:nvPr/>
        </p:nvSpPr>
        <p:spPr>
          <a:xfrm>
            <a:off x="6082666" y="5045515"/>
            <a:ext cx="603083" cy="91188"/>
          </a:xfrm>
          <a:prstGeom prst="rect">
            <a:avLst/>
          </a:prstGeom>
          <a:solidFill>
            <a:srgbClr val="B01519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1" name="Google Shape;71;p7"/>
          <p:cNvSpPr/>
          <p:nvPr/>
        </p:nvSpPr>
        <p:spPr>
          <a:xfrm>
            <a:off x="6677884" y="5045515"/>
            <a:ext cx="603083" cy="91188"/>
          </a:xfrm>
          <a:prstGeom prst="rect">
            <a:avLst/>
          </a:prstGeom>
          <a:solidFill>
            <a:srgbClr val="FBAB18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2" name="Google Shape;72;p7"/>
          <p:cNvSpPr/>
          <p:nvPr/>
        </p:nvSpPr>
        <p:spPr>
          <a:xfrm>
            <a:off x="7280966" y="5045515"/>
            <a:ext cx="603574" cy="91188"/>
          </a:xfrm>
          <a:prstGeom prst="rect">
            <a:avLst/>
          </a:prstGeom>
          <a:solidFill>
            <a:srgbClr val="292B6E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3" name="Google Shape;73;p7"/>
          <p:cNvSpPr/>
          <p:nvPr/>
        </p:nvSpPr>
        <p:spPr>
          <a:xfrm>
            <a:off x="7870697" y="5045515"/>
            <a:ext cx="1273303" cy="91188"/>
          </a:xfrm>
          <a:prstGeom prst="rect">
            <a:avLst/>
          </a:prstGeom>
          <a:solidFill>
            <a:srgbClr val="4656A6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4" name="Google Shape;74;p7"/>
          <p:cNvSpPr/>
          <p:nvPr/>
        </p:nvSpPr>
        <p:spPr>
          <a:xfrm>
            <a:off x="0" y="5045515"/>
            <a:ext cx="5679249" cy="91188"/>
          </a:xfrm>
          <a:prstGeom prst="rect">
            <a:avLst/>
          </a:prstGeom>
          <a:solidFill>
            <a:srgbClr val="17468F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5" name="Google Shape;75;p7"/>
          <p:cNvSpPr/>
          <p:nvPr/>
        </p:nvSpPr>
        <p:spPr>
          <a:xfrm>
            <a:off x="5481058" y="5045515"/>
            <a:ext cx="603083" cy="91188"/>
          </a:xfrm>
          <a:prstGeom prst="rect">
            <a:avLst/>
          </a:prstGeom>
          <a:solidFill>
            <a:srgbClr val="55BF8B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6" name="Google Shape;76;p7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68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rgbClr val="006A7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7" name="Google Shape;77;p7"/>
          <p:cNvSpPr txBox="1">
            <a:spLocks noGrp="1"/>
          </p:cNvSpPr>
          <p:nvPr>
            <p:ph type="body" idx="1"/>
          </p:nvPr>
        </p:nvSpPr>
        <p:spPr>
          <a:xfrm>
            <a:off x="457200" y="1158875"/>
            <a:ext cx="8229600" cy="3341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5600" algn="l">
              <a:spcBef>
                <a:spcPts val="400"/>
              </a:spcBef>
              <a:spcAft>
                <a:spcPts val="0"/>
              </a:spcAft>
              <a:buClr>
                <a:srgbClr val="005DAA"/>
              </a:buClr>
              <a:buSzPts val="2000"/>
              <a:buFont typeface="Noto Sans Symbols"/>
              <a:buChar char="▪"/>
              <a:defRPr sz="2000">
                <a:solidFill>
                  <a:srgbClr val="2D2D2D"/>
                </a:solidFill>
              </a:defRPr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rgbClr val="532E63"/>
              </a:buClr>
              <a:buSzPts val="2000"/>
              <a:buChar char="–"/>
              <a:defRPr sz="2000">
                <a:solidFill>
                  <a:srgbClr val="2D2D2D"/>
                </a:solidFill>
              </a:defRPr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rgbClr val="9A3B26"/>
              </a:buClr>
              <a:buSzPts val="2000"/>
              <a:buChar char="•"/>
              <a:defRPr sz="2000">
                <a:solidFill>
                  <a:srgbClr val="2D2D2D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5F5F5F"/>
              </a:buClr>
              <a:buSzPts val="2000"/>
              <a:buChar char="–"/>
              <a:defRPr sz="2000">
                <a:solidFill>
                  <a:srgbClr val="5F5F5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5F5F5F"/>
              </a:buClr>
              <a:buSzPts val="2000"/>
              <a:buChar char="»"/>
              <a:defRPr sz="2000">
                <a:solidFill>
                  <a:srgbClr val="5F5F5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78" name="Google Shape;78;p7"/>
          <p:cNvGrpSpPr/>
          <p:nvPr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79" name="Google Shape;79;p7"/>
            <p:cNvSpPr/>
            <p:nvPr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80" name="Google Shape;80;p7"/>
            <p:cNvSpPr/>
            <p:nvPr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ATA SLIDE 2 column">
  <p:cSld name="DATA SLIDE 2 column">
    <p:bg>
      <p:bgPr>
        <a:solidFill>
          <a:schemeClr val="lt2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8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rgbClr val="006A7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3" name="Google Shape;83;p8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3879669" cy="3143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5280" algn="l">
              <a:spcBef>
                <a:spcPts val="480"/>
              </a:spcBef>
              <a:spcAft>
                <a:spcPts val="0"/>
              </a:spcAft>
              <a:buClr>
                <a:srgbClr val="541900"/>
              </a:buClr>
              <a:buSzPts val="1680"/>
              <a:buFont typeface="Noto Sans Symbols"/>
              <a:buChar char="▪"/>
              <a:defRPr sz="24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rgbClr val="005984"/>
              </a:buClr>
              <a:buSzPts val="2000"/>
              <a:buFont typeface="Arial"/>
              <a:buChar char="•"/>
              <a:defRPr sz="2000">
                <a:solidFill>
                  <a:srgbClr val="5F5F5F"/>
                </a:solidFill>
              </a:defRPr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5F5F5F"/>
              </a:buClr>
              <a:buSzPts val="1800"/>
              <a:buFont typeface="Arial"/>
              <a:buChar char="•"/>
              <a:defRPr sz="1800">
                <a:solidFill>
                  <a:srgbClr val="5F5F5F"/>
                </a:solidFill>
              </a:defRPr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260"/>
              <a:buFont typeface="Courier New"/>
              <a:buChar char="o"/>
              <a:defRPr sz="1800">
                <a:solidFill>
                  <a:schemeClr val="lt2"/>
                </a:solidFill>
              </a:defRPr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260"/>
              <a:buFont typeface="Arial"/>
              <a:buChar char="•"/>
              <a:defRPr sz="1800">
                <a:solidFill>
                  <a:schemeClr val="lt2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8"/>
          <p:cNvSpPr txBox="1">
            <a:spLocks noGrp="1"/>
          </p:cNvSpPr>
          <p:nvPr>
            <p:ph type="body" idx="2"/>
          </p:nvPr>
        </p:nvSpPr>
        <p:spPr>
          <a:xfrm>
            <a:off x="4807131" y="1200151"/>
            <a:ext cx="3879669" cy="3143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5280" algn="l">
              <a:spcBef>
                <a:spcPts val="480"/>
              </a:spcBef>
              <a:spcAft>
                <a:spcPts val="0"/>
              </a:spcAft>
              <a:buClr>
                <a:srgbClr val="541900"/>
              </a:buClr>
              <a:buSzPts val="1680"/>
              <a:buFont typeface="Noto Sans Symbols"/>
              <a:buChar char="▪"/>
              <a:defRPr sz="24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rgbClr val="005984"/>
              </a:buClr>
              <a:buSzPts val="2000"/>
              <a:buFont typeface="Arial"/>
              <a:buChar char="•"/>
              <a:defRPr sz="2000">
                <a:solidFill>
                  <a:srgbClr val="5F5F5F"/>
                </a:solidFill>
              </a:defRPr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5F5F5F"/>
              </a:buClr>
              <a:buSzPts val="1800"/>
              <a:buFont typeface="Arial"/>
              <a:buChar char="•"/>
              <a:defRPr sz="1800">
                <a:solidFill>
                  <a:srgbClr val="5F5F5F"/>
                </a:solidFill>
              </a:defRPr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260"/>
              <a:buFont typeface="Courier New"/>
              <a:buChar char="o"/>
              <a:defRPr sz="1800">
                <a:solidFill>
                  <a:schemeClr val="lt2"/>
                </a:solidFill>
              </a:defRPr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260"/>
              <a:buFont typeface="Arial"/>
              <a:buChar char="•"/>
              <a:defRPr sz="1800">
                <a:solidFill>
                  <a:schemeClr val="lt2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8"/>
          <p:cNvSpPr/>
          <p:nvPr/>
        </p:nvSpPr>
        <p:spPr>
          <a:xfrm>
            <a:off x="6082666" y="5045515"/>
            <a:ext cx="603083" cy="91188"/>
          </a:xfrm>
          <a:prstGeom prst="rect">
            <a:avLst/>
          </a:prstGeom>
          <a:solidFill>
            <a:srgbClr val="B01519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6" name="Google Shape;86;p8"/>
          <p:cNvSpPr/>
          <p:nvPr/>
        </p:nvSpPr>
        <p:spPr>
          <a:xfrm>
            <a:off x="6677884" y="5045515"/>
            <a:ext cx="603083" cy="91188"/>
          </a:xfrm>
          <a:prstGeom prst="rect">
            <a:avLst/>
          </a:prstGeom>
          <a:solidFill>
            <a:srgbClr val="FBAB18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7" name="Google Shape;87;p8"/>
          <p:cNvSpPr/>
          <p:nvPr/>
        </p:nvSpPr>
        <p:spPr>
          <a:xfrm>
            <a:off x="7280966" y="5045515"/>
            <a:ext cx="603574" cy="91188"/>
          </a:xfrm>
          <a:prstGeom prst="rect">
            <a:avLst/>
          </a:prstGeom>
          <a:solidFill>
            <a:srgbClr val="292B6E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8" name="Google Shape;88;p8"/>
          <p:cNvSpPr/>
          <p:nvPr/>
        </p:nvSpPr>
        <p:spPr>
          <a:xfrm>
            <a:off x="7870697" y="5045515"/>
            <a:ext cx="1273303" cy="91188"/>
          </a:xfrm>
          <a:prstGeom prst="rect">
            <a:avLst/>
          </a:prstGeom>
          <a:solidFill>
            <a:srgbClr val="4656A6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9" name="Google Shape;89;p8"/>
          <p:cNvSpPr/>
          <p:nvPr/>
        </p:nvSpPr>
        <p:spPr>
          <a:xfrm>
            <a:off x="0" y="5045515"/>
            <a:ext cx="5679249" cy="91188"/>
          </a:xfrm>
          <a:prstGeom prst="rect">
            <a:avLst/>
          </a:prstGeom>
          <a:solidFill>
            <a:srgbClr val="17468F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0" name="Google Shape;90;p8"/>
          <p:cNvSpPr/>
          <p:nvPr/>
        </p:nvSpPr>
        <p:spPr>
          <a:xfrm>
            <a:off x="5481058" y="5045515"/>
            <a:ext cx="603083" cy="91188"/>
          </a:xfrm>
          <a:prstGeom prst="rect">
            <a:avLst/>
          </a:prstGeom>
          <a:solidFill>
            <a:srgbClr val="55BF8B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91" name="Google Shape;91;p8"/>
          <p:cNvGrpSpPr/>
          <p:nvPr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92" name="Google Shape;92;p8"/>
            <p:cNvSpPr/>
            <p:nvPr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93" name="Google Shape;93;p8"/>
            <p:cNvSpPr/>
            <p:nvPr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94" name="Google Shape;94;p8"/>
          <p:cNvSpPr/>
          <p:nvPr/>
        </p:nvSpPr>
        <p:spPr>
          <a:xfrm>
            <a:off x="914400" y="4424667"/>
            <a:ext cx="1404530" cy="497096"/>
          </a:xfrm>
          <a:prstGeom prst="roundRect">
            <a:avLst>
              <a:gd name="adj" fmla="val 20191"/>
            </a:avLst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5" name="Google Shape;95;p8" descr="A picture containing food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1010" y="4493208"/>
            <a:ext cx="510990" cy="3694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ATA SLIDE 2 column">
  <p:cSld name="1_DATA SLIDE 2 column">
    <p:bg>
      <p:bgPr>
        <a:solidFill>
          <a:schemeClr val="lt2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9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rgbClr val="006A7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98" name="Google Shape;98;p9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3879669" cy="3143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5280" algn="l">
              <a:spcBef>
                <a:spcPts val="480"/>
              </a:spcBef>
              <a:spcAft>
                <a:spcPts val="0"/>
              </a:spcAft>
              <a:buClr>
                <a:srgbClr val="541900"/>
              </a:buClr>
              <a:buSzPts val="1680"/>
              <a:buFont typeface="Noto Sans Symbols"/>
              <a:buChar char="▪"/>
              <a:defRPr sz="24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rgbClr val="005984"/>
              </a:buClr>
              <a:buSzPts val="2000"/>
              <a:buFont typeface="Arial"/>
              <a:buChar char="•"/>
              <a:defRPr sz="2000">
                <a:solidFill>
                  <a:srgbClr val="5F5F5F"/>
                </a:solidFill>
              </a:defRPr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5F5F5F"/>
              </a:buClr>
              <a:buSzPts val="1800"/>
              <a:buFont typeface="Arial"/>
              <a:buChar char="•"/>
              <a:defRPr sz="1800">
                <a:solidFill>
                  <a:srgbClr val="5F5F5F"/>
                </a:solidFill>
              </a:defRPr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260"/>
              <a:buFont typeface="Courier New"/>
              <a:buChar char="o"/>
              <a:defRPr sz="1800">
                <a:solidFill>
                  <a:schemeClr val="lt2"/>
                </a:solidFill>
              </a:defRPr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260"/>
              <a:buFont typeface="Arial"/>
              <a:buChar char="•"/>
              <a:defRPr sz="1800">
                <a:solidFill>
                  <a:schemeClr val="lt2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9" name="Google Shape;99;p9"/>
          <p:cNvSpPr txBox="1">
            <a:spLocks noGrp="1"/>
          </p:cNvSpPr>
          <p:nvPr>
            <p:ph type="body" idx="2"/>
          </p:nvPr>
        </p:nvSpPr>
        <p:spPr>
          <a:xfrm>
            <a:off x="4807131" y="1200151"/>
            <a:ext cx="3879669" cy="3143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5280" algn="l">
              <a:spcBef>
                <a:spcPts val="480"/>
              </a:spcBef>
              <a:spcAft>
                <a:spcPts val="0"/>
              </a:spcAft>
              <a:buClr>
                <a:srgbClr val="541900"/>
              </a:buClr>
              <a:buSzPts val="1680"/>
              <a:buFont typeface="Noto Sans Symbols"/>
              <a:buChar char="▪"/>
              <a:defRPr sz="24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rgbClr val="005984"/>
              </a:buClr>
              <a:buSzPts val="2000"/>
              <a:buFont typeface="Arial"/>
              <a:buChar char="•"/>
              <a:defRPr sz="2000">
                <a:solidFill>
                  <a:srgbClr val="5F5F5F"/>
                </a:solidFill>
              </a:defRPr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5F5F5F"/>
              </a:buClr>
              <a:buSzPts val="1800"/>
              <a:buFont typeface="Arial"/>
              <a:buChar char="•"/>
              <a:defRPr sz="1800">
                <a:solidFill>
                  <a:srgbClr val="5F5F5F"/>
                </a:solidFill>
              </a:defRPr>
            </a:lvl3pPr>
            <a:lvl4pPr marL="1828800" lvl="3" indent="-30861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260"/>
              <a:buFont typeface="Courier New"/>
              <a:buChar char="o"/>
              <a:defRPr sz="1800">
                <a:solidFill>
                  <a:schemeClr val="lt2"/>
                </a:solidFill>
              </a:defRPr>
            </a:lvl4pPr>
            <a:lvl5pPr marL="2286000" lvl="4" indent="-30861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260"/>
              <a:buFont typeface="Arial"/>
              <a:buChar char="•"/>
              <a:defRPr sz="1800">
                <a:solidFill>
                  <a:schemeClr val="lt2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0" name="Google Shape;100;p9"/>
          <p:cNvSpPr/>
          <p:nvPr/>
        </p:nvSpPr>
        <p:spPr>
          <a:xfrm>
            <a:off x="6082666" y="5045515"/>
            <a:ext cx="603083" cy="91188"/>
          </a:xfrm>
          <a:prstGeom prst="rect">
            <a:avLst/>
          </a:prstGeom>
          <a:solidFill>
            <a:srgbClr val="B01519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1" name="Google Shape;101;p9"/>
          <p:cNvSpPr/>
          <p:nvPr/>
        </p:nvSpPr>
        <p:spPr>
          <a:xfrm>
            <a:off x="6677884" y="5045515"/>
            <a:ext cx="603083" cy="91188"/>
          </a:xfrm>
          <a:prstGeom prst="rect">
            <a:avLst/>
          </a:prstGeom>
          <a:solidFill>
            <a:srgbClr val="FBAB18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2" name="Google Shape;102;p9"/>
          <p:cNvSpPr/>
          <p:nvPr/>
        </p:nvSpPr>
        <p:spPr>
          <a:xfrm>
            <a:off x="7280966" y="5045515"/>
            <a:ext cx="603574" cy="91188"/>
          </a:xfrm>
          <a:prstGeom prst="rect">
            <a:avLst/>
          </a:prstGeom>
          <a:solidFill>
            <a:srgbClr val="292B6E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3" name="Google Shape;103;p9"/>
          <p:cNvSpPr/>
          <p:nvPr/>
        </p:nvSpPr>
        <p:spPr>
          <a:xfrm>
            <a:off x="7870697" y="5045515"/>
            <a:ext cx="1273303" cy="91188"/>
          </a:xfrm>
          <a:prstGeom prst="rect">
            <a:avLst/>
          </a:prstGeom>
          <a:solidFill>
            <a:srgbClr val="4656A6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4" name="Google Shape;104;p9"/>
          <p:cNvSpPr/>
          <p:nvPr/>
        </p:nvSpPr>
        <p:spPr>
          <a:xfrm>
            <a:off x="0" y="5045515"/>
            <a:ext cx="5679249" cy="91188"/>
          </a:xfrm>
          <a:prstGeom prst="rect">
            <a:avLst/>
          </a:prstGeom>
          <a:solidFill>
            <a:srgbClr val="17468F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5" name="Google Shape;105;p9"/>
          <p:cNvSpPr/>
          <p:nvPr/>
        </p:nvSpPr>
        <p:spPr>
          <a:xfrm>
            <a:off x="5481058" y="5045515"/>
            <a:ext cx="603083" cy="91188"/>
          </a:xfrm>
          <a:prstGeom prst="rect">
            <a:avLst/>
          </a:prstGeom>
          <a:solidFill>
            <a:srgbClr val="55BF8B"/>
          </a:solidFill>
          <a:ln>
            <a:noFill/>
          </a:ln>
        </p:spPr>
        <p:txBody>
          <a:bodyPr spcFirstLastPara="1" wrap="square" lIns="60950" tIns="30475" rIns="60950" bIns="304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67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06" name="Google Shape;106;p9"/>
          <p:cNvGrpSpPr/>
          <p:nvPr/>
        </p:nvGrpSpPr>
        <p:grpSpPr>
          <a:xfrm>
            <a:off x="0" y="1"/>
            <a:ext cx="267157" cy="895570"/>
            <a:chOff x="2721769" y="2050256"/>
            <a:chExt cx="442912" cy="1469660"/>
          </a:xfrm>
        </p:grpSpPr>
        <p:sp>
          <p:nvSpPr>
            <p:cNvPr id="107" name="Google Shape;107;p9"/>
            <p:cNvSpPr/>
            <p:nvPr/>
          </p:nvSpPr>
          <p:spPr>
            <a:xfrm>
              <a:off x="2721769" y="2050256"/>
              <a:ext cx="442912" cy="1335882"/>
            </a:xfrm>
            <a:prstGeom prst="rect">
              <a:avLst/>
            </a:prstGeom>
            <a:solidFill>
              <a:srgbClr val="2D2C2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08" name="Google Shape;108;p9"/>
            <p:cNvSpPr/>
            <p:nvPr/>
          </p:nvSpPr>
          <p:spPr>
            <a:xfrm>
              <a:off x="2721769" y="3386138"/>
              <a:ext cx="442912" cy="133778"/>
            </a:xfrm>
            <a:prstGeom prst="rect">
              <a:avLst/>
            </a:prstGeom>
            <a:solidFill>
              <a:srgbClr val="F0A82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color_background">
  <p:cSld name="2_color_background">
    <p:bg>
      <p:bgPr>
        <a:solidFill>
          <a:srgbClr val="006A71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327069" y="506186"/>
            <a:ext cx="4484352" cy="4346372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0"/>
          <p:cNvSpPr txBox="1">
            <a:spLocks noGrp="1"/>
          </p:cNvSpPr>
          <p:nvPr>
            <p:ph type="title"/>
          </p:nvPr>
        </p:nvSpPr>
        <p:spPr>
          <a:xfrm>
            <a:off x="179613" y="2441363"/>
            <a:ext cx="8294913" cy="871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12" name="Google Shape;112;p10"/>
          <p:cNvSpPr txBox="1">
            <a:spLocks noGrp="1"/>
          </p:cNvSpPr>
          <p:nvPr>
            <p:ph type="body" idx="1"/>
          </p:nvPr>
        </p:nvSpPr>
        <p:spPr>
          <a:xfrm>
            <a:off x="179613" y="3516736"/>
            <a:ext cx="7772400" cy="426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98E5"/>
              </a:buClr>
              <a:buSzPts val="1800"/>
              <a:buNone/>
              <a:defRPr sz="1800">
                <a:solidFill>
                  <a:srgbClr val="8898E5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98E5"/>
              </a:buClr>
              <a:buSzPts val="1600"/>
              <a:buNone/>
              <a:defRPr sz="1600">
                <a:solidFill>
                  <a:srgbClr val="8898E5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98E5"/>
              </a:buClr>
              <a:buSzPts val="1400"/>
              <a:buNone/>
              <a:defRPr sz="1400">
                <a:solidFill>
                  <a:srgbClr val="8898E5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98E5"/>
              </a:buClr>
              <a:buSzPts val="1400"/>
              <a:buNone/>
              <a:defRPr sz="1400">
                <a:solidFill>
                  <a:srgbClr val="8898E5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98E5"/>
              </a:buClr>
              <a:buSzPts val="1400"/>
              <a:buNone/>
              <a:defRPr sz="1400">
                <a:solidFill>
                  <a:srgbClr val="8898E5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98E5"/>
              </a:buClr>
              <a:buSzPts val="1400"/>
              <a:buNone/>
              <a:defRPr sz="1400">
                <a:solidFill>
                  <a:srgbClr val="8898E5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98E5"/>
              </a:buClr>
              <a:buSzPts val="1400"/>
              <a:buNone/>
              <a:defRPr sz="1400">
                <a:solidFill>
                  <a:srgbClr val="8898E5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98E5"/>
              </a:buClr>
              <a:buSzPts val="1400"/>
              <a:buNone/>
              <a:defRPr sz="1400">
                <a:solidFill>
                  <a:srgbClr val="8898E5"/>
                </a:solidFill>
              </a:defRPr>
            </a:lvl9pPr>
          </a:lstStyle>
          <a:p>
            <a:endParaRPr/>
          </a:p>
        </p:txBody>
      </p:sp>
      <p:sp>
        <p:nvSpPr>
          <p:cNvPr id="113" name="Google Shape;113;p10"/>
          <p:cNvSpPr/>
          <p:nvPr/>
        </p:nvSpPr>
        <p:spPr>
          <a:xfrm>
            <a:off x="1886913" y="4019550"/>
            <a:ext cx="2036355" cy="720713"/>
          </a:xfrm>
          <a:prstGeom prst="roundRect">
            <a:avLst>
              <a:gd name="adj" fmla="val 20191"/>
            </a:avLst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14" name="Google Shape;114;p10" descr="A picture containing foo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r="3390" b="19294"/>
          <a:stretch/>
        </p:blipFill>
        <p:spPr>
          <a:xfrm>
            <a:off x="440924" y="4030406"/>
            <a:ext cx="996875" cy="602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0924" y="4646083"/>
            <a:ext cx="1032012" cy="1437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rgbClr val="2D2D2D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rgbClr val="2D2D2D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rgbClr val="2D2D2D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2D2D2D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2D2D2D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>
    <p:fade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hyperlink" Target="https://www.edwards.af.mil/News/Photos/igphoto/2002299015/" TargetMode="External"/><Relationship Id="rId4" Type="http://schemas.openxmlformats.org/officeDocument/2006/relationships/hyperlink" Target="https://www.fema.gov/media-library/assets/images/187490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jpeg"/><Relationship Id="rId4" Type="http://schemas.openxmlformats.org/officeDocument/2006/relationships/hyperlink" Target="https://commons.wikimedia.org/wiki/File:Governor_Hogan_Visits_Howard_County_Emergency_Operations_Center_(28646381650)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ommons.wikimedia.org/wiki/File:Freetown_Emergency_Operations_Center.jpg" TargetMode="External"/><Relationship Id="rId5" Type="http://schemas.openxmlformats.org/officeDocument/2006/relationships/image" Target="../media/image14.png"/><Relationship Id="rId4" Type="http://schemas.openxmlformats.org/officeDocument/2006/relationships/hyperlink" Target="https://phil.cdc.gov/Details.aspx?pid=1781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2"/>
          <p:cNvSpPr txBox="1">
            <a:spLocks noGrp="1"/>
          </p:cNvSpPr>
          <p:nvPr>
            <p:ph type="title"/>
          </p:nvPr>
        </p:nvSpPr>
        <p:spPr>
          <a:xfrm>
            <a:off x="522515" y="9097"/>
            <a:ext cx="8621486" cy="866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latin typeface="Arial"/>
                <a:ea typeface="Arial"/>
                <a:cs typeface="Arial"/>
                <a:sym typeface="Arial"/>
              </a:rPr>
              <a:t>Вопросы проектирования и оснащения центра оперативного управления в чрезвычайных ситуациях</a:t>
            </a:r>
            <a:endParaRPr/>
          </a:p>
        </p:txBody>
      </p:sp>
      <p:pic>
        <p:nvPicPr>
          <p:cNvPr id="139" name="Google Shape;139;p12" descr="Logos of the United States Department of Health and Human Services and Centers for Disease Control and Preventio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00" y="4886325"/>
            <a:ext cx="190500" cy="14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1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68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Схемы</a:t>
            </a:r>
            <a:endParaRPr/>
          </a:p>
        </p:txBody>
      </p:sp>
      <p:pic>
        <p:nvPicPr>
          <p:cNvPr id="204" name="Google Shape;204;p21" descr="People wearing masks as protective equipment during COVID-19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19211" y="775063"/>
            <a:ext cx="4295912" cy="286512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21"/>
          <p:cNvSpPr txBox="1"/>
          <p:nvPr/>
        </p:nvSpPr>
        <p:spPr>
          <a:xfrm>
            <a:off x="4680995" y="3640183"/>
            <a:ext cx="3134191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FEMA/Alexis Hall, 2020.</a:t>
            </a:r>
            <a:r>
              <a:rPr lang="ru-RU" sz="1100">
                <a:solidFill>
                  <a:srgbClr val="212529"/>
                </a:solidFill>
                <a:latin typeface="Calibri"/>
                <a:ea typeface="Calibri"/>
                <a:cs typeface="Calibri"/>
                <a:sym typeface="Calibri"/>
              </a:rPr>
              <a:t> Центр оперативного управления в чрезвычайных ситуациях Огайо, Колумбус, Огайо</a:t>
            </a:r>
            <a:endParaRPr/>
          </a:p>
        </p:txBody>
      </p:sp>
      <p:sp>
        <p:nvSpPr>
          <p:cNvPr id="206" name="Google Shape;206;p21"/>
          <p:cNvSpPr/>
          <p:nvPr/>
        </p:nvSpPr>
        <p:spPr>
          <a:xfrm>
            <a:off x="457200" y="3379520"/>
            <a:ext cx="2925732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Giancarlo Casem/ U.S. Air Force</a:t>
            </a:r>
            <a:r>
              <a:rPr lang="ru-RU" sz="1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 12 мая 2020 г.</a:t>
            </a:r>
            <a:endParaRPr/>
          </a:p>
        </p:txBody>
      </p:sp>
      <p:pic>
        <p:nvPicPr>
          <p:cNvPr id="207" name="Google Shape;207;p2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66220" y="1624498"/>
            <a:ext cx="3116712" cy="17519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2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68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Схемы</a:t>
            </a:r>
            <a:endParaRPr/>
          </a:p>
        </p:txBody>
      </p:sp>
      <p:pic>
        <p:nvPicPr>
          <p:cNvPr id="214" name="Google Shape;214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94625" y="2706638"/>
            <a:ext cx="3443064" cy="2295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2" descr="neweocopsrm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38268" y="135364"/>
            <a:ext cx="3683781" cy="2437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2239" y="1461616"/>
            <a:ext cx="3432705" cy="20943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3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68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Схемы</a:t>
            </a:r>
            <a:endParaRPr/>
          </a:p>
        </p:txBody>
      </p:sp>
      <p:pic>
        <p:nvPicPr>
          <p:cNvPr id="223" name="Google Shape;223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0" y="265650"/>
            <a:ext cx="4326562" cy="288798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23"/>
          <p:cNvSpPr txBox="1"/>
          <p:nvPr/>
        </p:nvSpPr>
        <p:spPr>
          <a:xfrm>
            <a:off x="4572000" y="3213301"/>
            <a:ext cx="44196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Maryland GovPics, 10 August 2016.</a:t>
            </a:r>
            <a:r>
              <a:rPr lang="ru-RU" sz="11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  <a:t>  Оперативный центр управления в чрезвычайных ситуациях округа Хауард, Мэриленд, США.</a:t>
            </a:r>
            <a:endParaRPr/>
          </a:p>
        </p:txBody>
      </p:sp>
      <p:sp>
        <p:nvSpPr>
          <p:cNvPr id="225" name="Google Shape;225;p23"/>
          <p:cNvSpPr txBox="1"/>
          <p:nvPr/>
        </p:nvSpPr>
        <p:spPr>
          <a:xfrm>
            <a:off x="457200" y="3769186"/>
            <a:ext cx="3724506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  <a:t>CDC/Jim Banaski, January 2017. Instituto Nacional de Salud EOC, Colombia.</a:t>
            </a:r>
            <a:endParaRPr/>
          </a:p>
        </p:txBody>
      </p:sp>
      <p:pic>
        <p:nvPicPr>
          <p:cNvPr id="226" name="Google Shape;226;p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39957" y="978203"/>
            <a:ext cx="3641749" cy="27313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68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Дополнительные характеристики – конференц-зал</a:t>
            </a:r>
            <a:endParaRPr/>
          </a:p>
        </p:txBody>
      </p:sp>
      <p:pic>
        <p:nvPicPr>
          <p:cNvPr id="233" name="Google Shape;23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18925" y="1121796"/>
            <a:ext cx="3892281" cy="2893786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24"/>
          <p:cNvSpPr txBox="1"/>
          <p:nvPr/>
        </p:nvSpPr>
        <p:spPr>
          <a:xfrm>
            <a:off x="251010" y="3595477"/>
            <a:ext cx="564251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В условиях COVID-19 необходимо обеспечить достаточное пространство между стульями для выполнение требований по физическому дистанцированию.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68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Дополнительные характеристики – центр управления</a:t>
            </a:r>
            <a:endParaRPr/>
          </a:p>
        </p:txBody>
      </p:sp>
      <p:pic>
        <p:nvPicPr>
          <p:cNvPr id="241" name="Google Shape;241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60071" y="1030242"/>
            <a:ext cx="5823857" cy="33875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26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68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Дополнительные характеристики – маркетплейс</a:t>
            </a:r>
            <a:endParaRPr/>
          </a:p>
        </p:txBody>
      </p:sp>
      <p:pic>
        <p:nvPicPr>
          <p:cNvPr id="248" name="Google Shape;248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96008" y="1064784"/>
            <a:ext cx="6173107" cy="36850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7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68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Оборудование</a:t>
            </a:r>
            <a:endParaRPr/>
          </a:p>
        </p:txBody>
      </p:sp>
      <p:sp>
        <p:nvSpPr>
          <p:cNvPr id="255" name="Google Shape;255;p27"/>
          <p:cNvSpPr txBox="1">
            <a:spLocks noGrp="1"/>
          </p:cNvSpPr>
          <p:nvPr>
            <p:ph type="body" idx="1"/>
          </p:nvPr>
        </p:nvSpPr>
        <p:spPr>
          <a:xfrm>
            <a:off x="457200" y="1002353"/>
            <a:ext cx="8158294" cy="3341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30188" lvl="0" indent="-230188" algn="l" rtl="0">
              <a:spcBef>
                <a:spcPts val="0"/>
              </a:spcBef>
              <a:spcAft>
                <a:spcPts val="0"/>
              </a:spcAft>
              <a:buClr>
                <a:srgbClr val="006A71"/>
              </a:buClr>
              <a:buSzPts val="2400"/>
              <a:buChar char="▪"/>
            </a:pPr>
            <a:r>
              <a:rPr lang="ru-RU" sz="2400"/>
              <a:t>Оборудование в Центре оперативного управления в чрезвычайных ситуациях должно:</a:t>
            </a:r>
            <a:endParaRPr/>
          </a:p>
          <a:p>
            <a:pPr marL="742950" lvl="1" indent="-285750" algn="l" rtl="0">
              <a:spcBef>
                <a:spcPts val="440"/>
              </a:spcBef>
              <a:spcAft>
                <a:spcPts val="0"/>
              </a:spcAft>
              <a:buClr>
                <a:srgbClr val="006A71"/>
              </a:buClr>
              <a:buSzPts val="2200"/>
              <a:buChar char="–"/>
            </a:pPr>
            <a:r>
              <a:rPr lang="ru-RU" sz="2200"/>
              <a:t>Отражать цель и назначение подразделения</a:t>
            </a:r>
            <a:endParaRPr/>
          </a:p>
          <a:p>
            <a:pPr marL="742950" lvl="1" indent="-285750" algn="l" rtl="0">
              <a:spcBef>
                <a:spcPts val="440"/>
              </a:spcBef>
              <a:spcAft>
                <a:spcPts val="0"/>
              </a:spcAft>
              <a:buClr>
                <a:srgbClr val="006A71"/>
              </a:buClr>
              <a:buSzPts val="2200"/>
              <a:buChar char="–"/>
            </a:pPr>
            <a:r>
              <a:rPr lang="ru-RU" sz="2200"/>
              <a:t>Быть достаточным для поддержания функций Центра оперативного управления</a:t>
            </a:r>
            <a:endParaRPr/>
          </a:p>
          <a:p>
            <a:pPr marL="742950" lvl="1" indent="-285750" algn="l" rtl="0">
              <a:spcBef>
                <a:spcPts val="440"/>
              </a:spcBef>
              <a:spcAft>
                <a:spcPts val="0"/>
              </a:spcAft>
              <a:buClr>
                <a:srgbClr val="006A71"/>
              </a:buClr>
              <a:buSzPts val="2200"/>
              <a:buChar char="–"/>
            </a:pPr>
            <a:r>
              <a:rPr lang="ru-RU" sz="2200"/>
              <a:t>Быть оптимизировано для долгосрочной устойчивости</a:t>
            </a:r>
            <a:endParaRPr/>
          </a:p>
          <a:p>
            <a:pPr marL="742950" lvl="1" indent="-285750" algn="l" rtl="0">
              <a:spcBef>
                <a:spcPts val="440"/>
              </a:spcBef>
              <a:spcAft>
                <a:spcPts val="0"/>
              </a:spcAft>
              <a:buClr>
                <a:srgbClr val="006A71"/>
              </a:buClr>
              <a:buSzPts val="2200"/>
              <a:buChar char="–"/>
            </a:pPr>
            <a:r>
              <a:rPr lang="ru-RU" sz="2200"/>
              <a:t>Регулярно очищаться/ дезинфицироваться (особенно в условиях COVID-19)</a:t>
            </a:r>
            <a:endParaRPr/>
          </a:p>
          <a:p>
            <a:pPr marL="0" lvl="0" indent="0" algn="l" rtl="0">
              <a:spcBef>
                <a:spcPts val="480"/>
              </a:spcBef>
              <a:spcAft>
                <a:spcPts val="0"/>
              </a:spcAft>
              <a:buClr>
                <a:srgbClr val="006A71"/>
              </a:buClr>
              <a:buSzPts val="2400"/>
              <a:buNone/>
            </a:pPr>
            <a:r>
              <a:rPr lang="ru-RU" sz="2400"/>
              <a:t>Персонал с должен быть обучен использованию оборудования при приеме на работу, а также в рамках регулярного повышения квалификации </a:t>
            </a:r>
            <a:endParaRPr/>
          </a:p>
          <a:p>
            <a:pPr marL="230188" lvl="0" indent="-77788" algn="l" rtl="0">
              <a:spcBef>
                <a:spcPts val="480"/>
              </a:spcBef>
              <a:spcAft>
                <a:spcPts val="0"/>
              </a:spcAft>
              <a:buClr>
                <a:srgbClr val="006A71"/>
              </a:buClr>
              <a:buSzPts val="2400"/>
              <a:buNone/>
            </a:pPr>
            <a:endParaRPr sz="2400"/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8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68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Горячие, теплые и холодные помещения</a:t>
            </a:r>
            <a:endParaRPr/>
          </a:p>
        </p:txBody>
      </p:sp>
      <p:sp>
        <p:nvSpPr>
          <p:cNvPr id="262" name="Google Shape;262;p28"/>
          <p:cNvSpPr txBox="1">
            <a:spLocks noGrp="1"/>
          </p:cNvSpPr>
          <p:nvPr>
            <p:ph type="body" idx="1"/>
          </p:nvPr>
        </p:nvSpPr>
        <p:spPr>
          <a:xfrm>
            <a:off x="457200" y="1158875"/>
            <a:ext cx="6190456" cy="3341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30188" lvl="0" indent="-192088" algn="l" rtl="0">
              <a:spcBef>
                <a:spcPts val="0"/>
              </a:spcBef>
              <a:spcAft>
                <a:spcPts val="0"/>
              </a:spcAft>
              <a:buClr>
                <a:srgbClr val="006A71"/>
              </a:buClr>
              <a:buSzPts val="1800"/>
              <a:buChar char="▪"/>
            </a:pPr>
            <a:r>
              <a:rPr lang="ru-RU" sz="1800"/>
              <a:t>Горячие: Полностью оснащенные, коммунальные услуги работают, требуется минимальный период активации Центра оперативного управления в чрезвычайных ситуациях.</a:t>
            </a:r>
            <a:endParaRPr sz="1400"/>
          </a:p>
          <a:p>
            <a:pPr marL="230188" lvl="0" indent="-230188" algn="l" rtl="0">
              <a:spcBef>
                <a:spcPts val="480"/>
              </a:spcBef>
              <a:spcAft>
                <a:spcPts val="0"/>
              </a:spcAft>
              <a:buClr>
                <a:srgbClr val="006A71"/>
              </a:buClr>
              <a:buSzPts val="2400"/>
              <a:buChar char="▪"/>
            </a:pPr>
            <a:r>
              <a:rPr lang="ru-RU" sz="1800"/>
              <a:t>Теплые: Некоторые системы/ оборудование установлены, требуется умеренный период активации Центра оперативного управления в чрезвычайных ситуациях.</a:t>
            </a:r>
            <a:endParaRPr/>
          </a:p>
          <a:p>
            <a:pPr marL="230188" lvl="0" indent="-230188" algn="l" rtl="0">
              <a:spcBef>
                <a:spcPts val="480"/>
              </a:spcBef>
              <a:spcAft>
                <a:spcPts val="0"/>
              </a:spcAft>
              <a:buClr>
                <a:srgbClr val="006A71"/>
              </a:buClr>
              <a:buSzPts val="2400"/>
              <a:buChar char="▪"/>
            </a:pPr>
            <a:r>
              <a:rPr lang="ru-RU" sz="1800"/>
              <a:t>Холодные:	Не оборудованные, коммунальные услуги не работают, требуется максимально длительный период активации Центра оперативного </a:t>
            </a:r>
            <a:r>
              <a:rPr lang="ru-RU" sz="1900"/>
              <a:t>управления в чрезвычайных ситуациях.</a:t>
            </a:r>
            <a:endParaRPr sz="1500"/>
          </a:p>
          <a:p>
            <a:pPr marL="230188" lvl="0" indent="-77788" algn="l" rtl="0">
              <a:spcBef>
                <a:spcPts val="480"/>
              </a:spcBef>
              <a:spcAft>
                <a:spcPts val="0"/>
              </a:spcAft>
              <a:buClr>
                <a:srgbClr val="006A71"/>
              </a:buClr>
              <a:buSzPts val="2400"/>
              <a:buNone/>
            </a:pPr>
            <a:endParaRPr sz="2400"/>
          </a:p>
        </p:txBody>
      </p:sp>
      <p:pic>
        <p:nvPicPr>
          <p:cNvPr id="263" name="Google Shape;263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47656" y="1033071"/>
            <a:ext cx="2182035" cy="34674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29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68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Принципы проектирования центра оперативного управления в чрезвычайных ситуациях</a:t>
            </a:r>
            <a:endParaRPr/>
          </a:p>
        </p:txBody>
      </p:sp>
      <p:sp>
        <p:nvSpPr>
          <p:cNvPr id="270" name="Google Shape;270;p29"/>
          <p:cNvSpPr txBox="1">
            <a:spLocks noGrp="1"/>
          </p:cNvSpPr>
          <p:nvPr>
            <p:ph type="body" idx="1"/>
          </p:nvPr>
        </p:nvSpPr>
        <p:spPr>
          <a:xfrm>
            <a:off x="457200" y="1158875"/>
            <a:ext cx="8158294" cy="3341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30188" lvl="0" indent="-230188" algn="l" rtl="0">
              <a:spcBef>
                <a:spcPts val="0"/>
              </a:spcBef>
              <a:spcAft>
                <a:spcPts val="0"/>
              </a:spcAft>
              <a:buClr>
                <a:srgbClr val="006A71"/>
              </a:buClr>
              <a:buSzPts val="2400"/>
              <a:buChar char="▪"/>
            </a:pPr>
            <a:r>
              <a:rPr lang="ru-RU" sz="2400"/>
              <a:t>Правильно спроектированный центр оперативного управления в чрезвычайных ситуациях должен:</a:t>
            </a:r>
            <a:endParaRPr/>
          </a:p>
          <a:p>
            <a:pPr marL="742950" lvl="1" indent="-285750" algn="l" rtl="0">
              <a:spcBef>
                <a:spcPts val="420"/>
              </a:spcBef>
              <a:spcAft>
                <a:spcPts val="0"/>
              </a:spcAft>
              <a:buClr>
                <a:srgbClr val="006A71"/>
              </a:buClr>
              <a:buSzPts val="2100"/>
              <a:buChar char="–"/>
            </a:pPr>
            <a:r>
              <a:rPr lang="ru-RU" sz="2100"/>
              <a:t>Быть эффективным и действенным средством для координации усилий по реагированию в случае чрезвычайных ситуаций.</a:t>
            </a:r>
            <a:endParaRPr/>
          </a:p>
          <a:p>
            <a:pPr marL="742950" lvl="1" indent="-285750" algn="l" rtl="0">
              <a:spcBef>
                <a:spcPts val="420"/>
              </a:spcBef>
              <a:spcAft>
                <a:spcPts val="0"/>
              </a:spcAft>
              <a:buClr>
                <a:srgbClr val="006A71"/>
              </a:buClr>
              <a:buSzPts val="2100"/>
              <a:buChar char="–"/>
            </a:pPr>
            <a:r>
              <a:rPr lang="ru-RU" sz="2100"/>
              <a:t>Служить для различных целей, включая операции, обучение и встречи </a:t>
            </a:r>
            <a:endParaRPr/>
          </a:p>
          <a:p>
            <a:pPr marL="742950" lvl="1" indent="-285750" algn="l" rtl="0">
              <a:spcBef>
                <a:spcPts val="420"/>
              </a:spcBef>
              <a:spcAft>
                <a:spcPts val="0"/>
              </a:spcAft>
              <a:buClr>
                <a:srgbClr val="006A71"/>
              </a:buClr>
              <a:buSzPts val="2100"/>
              <a:buChar char="–"/>
            </a:pPr>
            <a:r>
              <a:rPr lang="ru-RU" sz="2100"/>
              <a:t>Содействовать оптимизации общения и координации за счет эффективного управления информацией и ее презентации</a:t>
            </a:r>
            <a:endParaRPr/>
          </a:p>
          <a:p>
            <a:pPr marL="742950" lvl="1" indent="-285750" algn="l" rtl="0">
              <a:spcBef>
                <a:spcPts val="420"/>
              </a:spcBef>
              <a:spcAft>
                <a:spcPts val="0"/>
              </a:spcAft>
              <a:buClr>
                <a:srgbClr val="006A71"/>
              </a:buClr>
              <a:buSzPts val="2100"/>
              <a:buChar char="–"/>
            </a:pPr>
            <a:r>
              <a:rPr lang="ru-RU" sz="2100"/>
              <a:t>Поддерживать безопасную рабочую среду для персонала, включая соответствующие меры профилактики инфекций.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0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68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Размещение центра оперативного управления в чрезвычайных ситуациях</a:t>
            </a:r>
            <a:endParaRPr/>
          </a:p>
        </p:txBody>
      </p:sp>
      <p:sp>
        <p:nvSpPr>
          <p:cNvPr id="277" name="Google Shape;277;p30"/>
          <p:cNvSpPr txBox="1">
            <a:spLocks noGrp="1"/>
          </p:cNvSpPr>
          <p:nvPr>
            <p:ph type="body" idx="1"/>
          </p:nvPr>
        </p:nvSpPr>
        <p:spPr>
          <a:xfrm>
            <a:off x="457200" y="1158875"/>
            <a:ext cx="8158294" cy="3341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30188" lvl="0" indent="-230188" algn="l" rtl="0">
              <a:spcBef>
                <a:spcPts val="0"/>
              </a:spcBef>
              <a:spcAft>
                <a:spcPts val="0"/>
              </a:spcAft>
              <a:buClr>
                <a:srgbClr val="006A71"/>
              </a:buClr>
              <a:buSzPts val="2000"/>
              <a:buChar char="▪"/>
            </a:pPr>
            <a:r>
              <a:rPr lang="ru-RU"/>
              <a:t>При выборе помещения для центра оперативного управления в чрезвычайных ситуациях должны учитываться следующие факторы:</a:t>
            </a:r>
            <a:endParaRPr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rgbClr val="006A71"/>
              </a:buClr>
              <a:buSzPts val="2000"/>
              <a:buChar char="–"/>
            </a:pPr>
            <a:r>
              <a:rPr lang="ru-RU"/>
              <a:t>Доступность</a:t>
            </a:r>
            <a:endParaRPr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rgbClr val="006A71"/>
              </a:buClr>
              <a:buSzPts val="2000"/>
              <a:buChar char="–"/>
            </a:pPr>
            <a:r>
              <a:rPr lang="ru-RU"/>
              <a:t>Безопасность</a:t>
            </a:r>
            <a:endParaRPr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rgbClr val="006A71"/>
              </a:buClr>
              <a:buSzPts val="2000"/>
              <a:buChar char="–"/>
            </a:pPr>
            <a:r>
              <a:rPr lang="ru-RU"/>
              <a:t>Площадь (в частности, в условиях COVID-19 должна обеспечиваться возможность физического дистанцирования)</a:t>
            </a:r>
            <a:endParaRPr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rgbClr val="006A71"/>
              </a:buClr>
              <a:buSzPts val="2000"/>
              <a:buChar char="–"/>
            </a:pPr>
            <a:r>
              <a:rPr lang="ru-RU"/>
              <a:t>Системные возможности</a:t>
            </a:r>
            <a:endParaRPr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rgbClr val="006A71"/>
              </a:buClr>
              <a:buSzPts val="2000"/>
              <a:buChar char="–"/>
            </a:pPr>
            <a:r>
              <a:rPr lang="ru-RU"/>
              <a:t>Выживаемость</a:t>
            </a:r>
            <a:endParaRPr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rgbClr val="006A71"/>
              </a:buClr>
              <a:buSzPts val="2000"/>
              <a:buChar char="–"/>
            </a:pPr>
            <a:r>
              <a:rPr lang="ru-RU"/>
              <a:t>Универсальность</a:t>
            </a:r>
            <a:endParaRPr/>
          </a:p>
          <a:p>
            <a:pPr marL="230188" lvl="0" indent="-103188" algn="l" rtl="0">
              <a:spcBef>
                <a:spcPts val="400"/>
              </a:spcBef>
              <a:spcAft>
                <a:spcPts val="0"/>
              </a:spcAft>
              <a:buClr>
                <a:srgbClr val="006A71"/>
              </a:buClr>
              <a:buSzPts val="2000"/>
              <a:buNone/>
            </a:pPr>
            <a:endParaRPr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3"/>
          <p:cNvSpPr txBox="1">
            <a:spLocks noGrp="1"/>
          </p:cNvSpPr>
          <p:nvPr>
            <p:ph type="title"/>
          </p:nvPr>
        </p:nvSpPr>
        <p:spPr>
          <a:xfrm>
            <a:off x="179613" y="2441363"/>
            <a:ext cx="8294913" cy="871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Проект центра оперативного управления в чрезвычайных ситуациях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31"/>
          <p:cNvSpPr txBox="1">
            <a:spLocks noGrp="1"/>
          </p:cNvSpPr>
          <p:nvPr>
            <p:ph type="title"/>
          </p:nvPr>
        </p:nvSpPr>
        <p:spPr>
          <a:xfrm>
            <a:off x="179613" y="2441363"/>
            <a:ext cx="8674455" cy="871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/>
              <a:t>Оборудование центра оперативного управления в чрезвычайных ситуациях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32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1189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Принципы выбора оборудования для центра оперативного управления в чрезвычайных ситуациях</a:t>
            </a:r>
            <a:endParaRPr dirty="0"/>
          </a:p>
        </p:txBody>
      </p:sp>
      <p:sp>
        <p:nvSpPr>
          <p:cNvPr id="289" name="Google Shape;289;p32"/>
          <p:cNvSpPr txBox="1">
            <a:spLocks noGrp="1"/>
          </p:cNvSpPr>
          <p:nvPr>
            <p:ph type="body" idx="1"/>
          </p:nvPr>
        </p:nvSpPr>
        <p:spPr>
          <a:xfrm>
            <a:off x="457200" y="1036214"/>
            <a:ext cx="8158294" cy="3341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6A71"/>
              </a:buClr>
              <a:buSzPts val="2400"/>
              <a:buNone/>
            </a:pPr>
            <a:endParaRPr sz="2400" dirty="0"/>
          </a:p>
          <a:p>
            <a:pPr marL="0" lvl="0" indent="0" algn="ctr" rtl="0">
              <a:spcBef>
                <a:spcPts val="480"/>
              </a:spcBef>
              <a:spcAft>
                <a:spcPts val="0"/>
              </a:spcAft>
              <a:buClr>
                <a:srgbClr val="006A71"/>
              </a:buClr>
              <a:buSzPts val="2400"/>
              <a:buNone/>
            </a:pPr>
            <a:r>
              <a:rPr lang="ru-RU" sz="2400" dirty="0"/>
              <a:t>Основная функция центра оперативного управления в чрезвычайных ситуациях – координация, поэтому решающее значение  имеет его комплектация всем необходимым оборудованием и материалами.</a:t>
            </a:r>
            <a:endParaRPr dirty="0"/>
          </a:p>
          <a:p>
            <a:pPr marL="0" lvl="0" indent="0" algn="ctr" rtl="0">
              <a:spcBef>
                <a:spcPts val="480"/>
              </a:spcBef>
              <a:spcAft>
                <a:spcPts val="0"/>
              </a:spcAft>
              <a:buClr>
                <a:srgbClr val="006A71"/>
              </a:buClr>
              <a:buSzPts val="2400"/>
              <a:buNone/>
            </a:pPr>
            <a:endParaRPr sz="2400" dirty="0"/>
          </a:p>
          <a:p>
            <a:pPr marL="0" lvl="0" indent="0" algn="ctr" rtl="0">
              <a:spcBef>
                <a:spcPts val="480"/>
              </a:spcBef>
              <a:spcAft>
                <a:spcPts val="0"/>
              </a:spcAft>
              <a:buClr>
                <a:srgbClr val="006A71"/>
              </a:buClr>
              <a:buSzPts val="2400"/>
              <a:buNone/>
            </a:pPr>
            <a:r>
              <a:rPr lang="ru-RU" sz="2400" i="1" dirty="0"/>
              <a:t>В условиях COVID-19 это может означать наличие дополнительных моющих средств и оборудования для соблюдения правил физического </a:t>
            </a:r>
            <a:r>
              <a:rPr lang="ru-RU" sz="2400" i="1" dirty="0" err="1"/>
              <a:t>дистанцирования</a:t>
            </a:r>
            <a:r>
              <a:rPr lang="ru-RU" sz="2400" i="1" dirty="0"/>
              <a:t>. </a:t>
            </a:r>
            <a:endParaRPr dirty="0"/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33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955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Принципы выбора оборудования для центра оперативного управления в чрезвычайных ситуациях</a:t>
            </a:r>
            <a:endParaRPr dirty="0"/>
          </a:p>
        </p:txBody>
      </p:sp>
      <p:sp>
        <p:nvSpPr>
          <p:cNvPr id="296" name="Google Shape;296;p33"/>
          <p:cNvSpPr txBox="1">
            <a:spLocks noGrp="1"/>
          </p:cNvSpPr>
          <p:nvPr>
            <p:ph type="body" idx="1"/>
          </p:nvPr>
        </p:nvSpPr>
        <p:spPr>
          <a:xfrm>
            <a:off x="457200" y="1036214"/>
            <a:ext cx="8158294" cy="3315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30188" lvl="0" indent="-230188" algn="l" rtl="0">
              <a:spcBef>
                <a:spcPts val="0"/>
              </a:spcBef>
              <a:spcAft>
                <a:spcPts val="0"/>
              </a:spcAft>
              <a:buClr>
                <a:srgbClr val="006A71"/>
              </a:buClr>
              <a:buSzPts val="1600"/>
              <a:buChar char="▪"/>
            </a:pPr>
            <a:r>
              <a:rPr lang="ru-RU" sz="1600" dirty="0"/>
              <a:t>Дополнительные мощности</a:t>
            </a:r>
            <a:endParaRPr dirty="0"/>
          </a:p>
          <a:p>
            <a:pPr marL="742950" lvl="1" indent="-285750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–"/>
            </a:pPr>
            <a:r>
              <a:rPr lang="ru-RU" sz="1600" dirty="0"/>
              <a:t>Генераторы, источники бесперебойного питания и защита от перенапряжения</a:t>
            </a:r>
            <a:endParaRPr dirty="0"/>
          </a:p>
          <a:p>
            <a:pPr marL="230188" lvl="0" indent="-230188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▪"/>
            </a:pPr>
            <a:r>
              <a:rPr lang="ru-RU" sz="1600" dirty="0"/>
              <a:t>Механические средства</a:t>
            </a:r>
            <a:endParaRPr dirty="0"/>
          </a:p>
          <a:p>
            <a:pPr marL="742950" lvl="1" indent="-285750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–"/>
            </a:pPr>
            <a:r>
              <a:rPr lang="ru-RU" sz="1600" dirty="0"/>
              <a:t>Осветительное оборудование, резервные системы и оборудование, сигнальные огни, аккумуляторные батареи и лампочки</a:t>
            </a:r>
            <a:endParaRPr dirty="0"/>
          </a:p>
          <a:p>
            <a:pPr marL="230188" lvl="0" indent="-230188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▪"/>
            </a:pPr>
            <a:r>
              <a:rPr lang="ru-RU" sz="1600" dirty="0"/>
              <a:t>Взаимодействия</a:t>
            </a:r>
            <a:endParaRPr dirty="0"/>
          </a:p>
          <a:p>
            <a:pPr marL="742950" lvl="1" indent="-285750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–"/>
            </a:pPr>
            <a:r>
              <a:rPr lang="ru-RU" sz="1600" dirty="0"/>
              <a:t>Телефоны/ сотовые телефоны, радиоприемники (для персонала и межведомственные), коммерческие радиоприемники, кабельное и спутниковое телевидение.</a:t>
            </a:r>
            <a:endParaRPr dirty="0"/>
          </a:p>
          <a:p>
            <a:pPr marL="230188" lvl="0" indent="-230188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▪"/>
            </a:pPr>
            <a:r>
              <a:rPr lang="ru-RU" sz="1600" dirty="0"/>
              <a:t>Дисплеи </a:t>
            </a:r>
            <a:endParaRPr dirty="0"/>
          </a:p>
          <a:p>
            <a:pPr marL="742950" lvl="1" indent="-285750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–"/>
            </a:pPr>
            <a:r>
              <a:rPr lang="ru-RU" sz="1600" dirty="0"/>
              <a:t>Карты, диаграммы/ дисплеи, проекторы с экранами, белые или меловые доски, электронные доски, доски объявлений, стойки с </a:t>
            </a:r>
            <a:r>
              <a:rPr lang="ru-RU" sz="1600" dirty="0" err="1"/>
              <a:t>флипчартами</a:t>
            </a:r>
            <a:r>
              <a:rPr lang="ru-RU" sz="1600" dirty="0"/>
              <a:t>/ блокнотами, мониторы, проекторы и т.д. </a:t>
            </a:r>
            <a:endParaRPr dirty="0"/>
          </a:p>
          <a:p>
            <a:pPr marL="230188" lvl="0" indent="-230188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▪"/>
            </a:pPr>
            <a:r>
              <a:rPr lang="ru-RU" sz="1600" dirty="0"/>
              <a:t>Мебель</a:t>
            </a:r>
            <a:endParaRPr dirty="0"/>
          </a:p>
          <a:p>
            <a:pPr marL="742950" lvl="1" indent="-285750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–"/>
            </a:pPr>
            <a:r>
              <a:rPr lang="ru-RU" sz="1600" dirty="0"/>
              <a:t>Столы/ стулья, рабочие столы, часы</a:t>
            </a:r>
            <a:endParaRPr dirty="0"/>
          </a:p>
          <a:p>
            <a:pPr marL="0" lvl="0" indent="0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None/>
            </a:pPr>
            <a:endParaRPr sz="1600" dirty="0"/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907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Принципы выбора оборудования для центра оперативного управления в чрезвычайных ситуациях</a:t>
            </a:r>
            <a:endParaRPr dirty="0"/>
          </a:p>
        </p:txBody>
      </p:sp>
      <p:sp>
        <p:nvSpPr>
          <p:cNvPr id="303" name="Google Shape;303;p34"/>
          <p:cNvSpPr txBox="1">
            <a:spLocks noGrp="1"/>
          </p:cNvSpPr>
          <p:nvPr>
            <p:ph type="body" idx="1"/>
          </p:nvPr>
        </p:nvSpPr>
        <p:spPr>
          <a:xfrm>
            <a:off x="457199" y="1103120"/>
            <a:ext cx="8508045" cy="3341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30188" lvl="0" indent="-230188" algn="l" rtl="0">
              <a:spcBef>
                <a:spcPts val="0"/>
              </a:spcBef>
              <a:spcAft>
                <a:spcPts val="0"/>
              </a:spcAft>
              <a:buClr>
                <a:srgbClr val="006A71"/>
              </a:buClr>
              <a:buSzPts val="1600"/>
              <a:buChar char="▪"/>
            </a:pPr>
            <a:r>
              <a:rPr lang="ru-RU" sz="1600" dirty="0"/>
              <a:t>Офисное оборудование (электрическое)</a:t>
            </a:r>
            <a:endParaRPr dirty="0"/>
          </a:p>
          <a:p>
            <a:pPr marL="742950" lvl="1" indent="-285750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–"/>
            </a:pPr>
            <a:r>
              <a:rPr lang="ru-RU" sz="1600" dirty="0"/>
              <a:t>Компьютеры, копировальные аппараты, удлинители, защита от перенапряжения и т.д.</a:t>
            </a:r>
            <a:endParaRPr dirty="0"/>
          </a:p>
          <a:p>
            <a:pPr marL="230188" lvl="0" indent="-230188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▪"/>
            </a:pPr>
            <a:r>
              <a:rPr lang="ru-RU" sz="1600" dirty="0" smtClean="0"/>
              <a:t>Система учета</a:t>
            </a:r>
            <a:endParaRPr dirty="0"/>
          </a:p>
          <a:p>
            <a:pPr marL="742950" lvl="1" indent="-285750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–"/>
            </a:pPr>
            <a:r>
              <a:rPr lang="ru-RU" sz="1600" dirty="0" smtClean="0"/>
              <a:t>О</a:t>
            </a:r>
            <a:r>
              <a:rPr lang="ru-RU" sz="1600" dirty="0" smtClean="0"/>
              <a:t>борудование и система учета, </a:t>
            </a:r>
            <a:r>
              <a:rPr lang="ru-RU" sz="1600" dirty="0"/>
              <a:t>камеры, формы сообщений, журналы, программное обеспечение для учета рабочего времени</a:t>
            </a:r>
            <a:endParaRPr dirty="0"/>
          </a:p>
          <a:p>
            <a:pPr marL="230188" lvl="0" indent="-230188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▪"/>
            </a:pPr>
            <a:r>
              <a:rPr lang="ru-RU" sz="1600" dirty="0"/>
              <a:t>Документы </a:t>
            </a:r>
            <a:endParaRPr dirty="0"/>
          </a:p>
          <a:p>
            <a:pPr marL="742950" lvl="1" indent="-285750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–"/>
            </a:pPr>
            <a:r>
              <a:rPr lang="ru-RU" sz="1600" dirty="0"/>
              <a:t>Планы (дополнительные копии), стандартные протоколы, штатное расписание кадров и библиотека справочных материалов (телефонные книги и списки кадров)</a:t>
            </a:r>
            <a:endParaRPr dirty="0"/>
          </a:p>
          <a:p>
            <a:pPr marL="230188" lvl="0" indent="-230188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▪"/>
            </a:pPr>
            <a:r>
              <a:rPr lang="ru-RU" sz="1600" dirty="0"/>
              <a:t>Запасы</a:t>
            </a:r>
            <a:endParaRPr dirty="0"/>
          </a:p>
          <a:p>
            <a:pPr marL="742950" lvl="1" indent="-285750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–"/>
            </a:pPr>
            <a:r>
              <a:rPr lang="ru-RU" sz="1600" dirty="0"/>
              <a:t>Карандаши, ручки, бумага для принтера, тонеры для принтера/ копировального аппарата, блокноты для письма, скрепки, ленты, кнопки, </a:t>
            </a:r>
            <a:r>
              <a:rPr lang="ru-RU" sz="1600" dirty="0" err="1"/>
              <a:t>степлеры</a:t>
            </a:r>
            <a:r>
              <a:rPr lang="ru-RU" sz="1600" dirty="0"/>
              <a:t>/ скобы, ножницы, </a:t>
            </a:r>
            <a:r>
              <a:rPr lang="ru-RU" sz="1600" dirty="0" err="1"/>
              <a:t>бейджи</a:t>
            </a:r>
            <a:r>
              <a:rPr lang="ru-RU" sz="1600" dirty="0"/>
              <a:t> с именами, папки, коробки, планшеты, папки и т.д. </a:t>
            </a:r>
            <a:endParaRPr dirty="0"/>
          </a:p>
          <a:p>
            <a:pPr marL="1143000" lvl="2" indent="-228600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•"/>
            </a:pPr>
            <a:r>
              <a:rPr lang="ru-RU" sz="1600" dirty="0"/>
              <a:t>В условиях COVID-19 это может означать дополнительные знаки и плакаты, напоминающие персоналу о соблюдении правил физического </a:t>
            </a:r>
            <a:r>
              <a:rPr lang="ru-RU" sz="1600" dirty="0" err="1"/>
              <a:t>дистанцирования</a:t>
            </a:r>
            <a:r>
              <a:rPr lang="ru-RU" sz="1600" dirty="0"/>
              <a:t>.</a:t>
            </a:r>
            <a:endParaRPr dirty="0"/>
          </a:p>
          <a:p>
            <a:pPr marL="0" lvl="0" indent="0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None/>
            </a:pPr>
            <a:endParaRPr sz="1600" dirty="0"/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3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68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Принципы выбора оборудования для центра оперативного управления в чрезвычайных ситуациях</a:t>
            </a:r>
            <a:endParaRPr/>
          </a:p>
        </p:txBody>
      </p:sp>
      <p:sp>
        <p:nvSpPr>
          <p:cNvPr id="310" name="Google Shape;310;p35"/>
          <p:cNvSpPr txBox="1">
            <a:spLocks noGrp="1"/>
          </p:cNvSpPr>
          <p:nvPr>
            <p:ph type="body" idx="1"/>
          </p:nvPr>
        </p:nvSpPr>
        <p:spPr>
          <a:xfrm>
            <a:off x="457200" y="1058515"/>
            <a:ext cx="8158294" cy="3984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30188" lvl="0" indent="-230188" algn="l" rtl="0">
              <a:spcBef>
                <a:spcPts val="0"/>
              </a:spcBef>
              <a:spcAft>
                <a:spcPts val="0"/>
              </a:spcAft>
              <a:buClr>
                <a:srgbClr val="006A71"/>
              </a:buClr>
              <a:buSzPts val="1600"/>
              <a:buChar char="▪"/>
            </a:pPr>
            <a:r>
              <a:rPr lang="ru-RU" sz="1600" dirty="0"/>
              <a:t>Доступ к еде и столовым принадлежностям</a:t>
            </a:r>
            <a:endParaRPr dirty="0"/>
          </a:p>
          <a:p>
            <a:pPr marL="742950" lvl="1" indent="-285750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–"/>
            </a:pPr>
            <a:r>
              <a:rPr lang="ru-RU" sz="1600" dirty="0"/>
              <a:t>Общественное питание/ склад, кухня, столовая, консервные ножи, кофе и т.д. </a:t>
            </a:r>
            <a:endParaRPr dirty="0"/>
          </a:p>
          <a:p>
            <a:pPr marL="230188" lvl="0" indent="-230188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▪"/>
            </a:pPr>
            <a:r>
              <a:rPr lang="ru-RU" sz="1600" dirty="0"/>
              <a:t>Санитарно-гигиенические помещения</a:t>
            </a:r>
            <a:endParaRPr dirty="0"/>
          </a:p>
          <a:p>
            <a:pPr marL="742950" lvl="1" indent="-285750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–"/>
            </a:pPr>
            <a:r>
              <a:rPr lang="ru-RU" sz="1600" dirty="0"/>
              <a:t>Туалеты, душевые кабины, санитарные комплекты (химические дезинфицирующие средства, сиденья для туалетов и т.д.) </a:t>
            </a:r>
            <a:endParaRPr dirty="0"/>
          </a:p>
          <a:p>
            <a:pPr marL="742950" lvl="1" indent="-285750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–"/>
            </a:pPr>
            <a:r>
              <a:rPr lang="ru-RU" sz="1600" dirty="0"/>
              <a:t>Дополнительные предметы, связанные с COVID-19, могут включать:</a:t>
            </a:r>
            <a:endParaRPr dirty="0"/>
          </a:p>
          <a:p>
            <a:pPr marL="1143000" lvl="2" indent="-228600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•"/>
            </a:pPr>
            <a:r>
              <a:rPr lang="ru-RU" sz="1600" dirty="0"/>
              <a:t>Термометры, дезинфицирующее средство для рук, наборы для тестирования </a:t>
            </a:r>
            <a:endParaRPr dirty="0"/>
          </a:p>
          <a:p>
            <a:pPr marL="1143000" lvl="2" indent="-228600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•"/>
            </a:pPr>
            <a:r>
              <a:rPr lang="ru-RU" sz="1600" dirty="0"/>
              <a:t>Перчатки, маски для лица, защитные маски и другие необходимые средства индивидуальной </a:t>
            </a:r>
            <a:r>
              <a:rPr lang="ru-RU" sz="1600" dirty="0" smtClean="0"/>
              <a:t>защиты</a:t>
            </a:r>
            <a:endParaRPr dirty="0"/>
          </a:p>
          <a:p>
            <a:pPr marL="1143000" lvl="2" indent="-228600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•"/>
            </a:pPr>
            <a:r>
              <a:rPr lang="ru-RU" sz="1600" dirty="0"/>
              <a:t>Дополнительные моющие средства, дезинфицирующие средства и т.д. для дезинфекции всего коммунального оборудования и </a:t>
            </a:r>
            <a:r>
              <a:rPr lang="ru-RU" sz="1600" dirty="0" smtClean="0"/>
              <a:t>помещений</a:t>
            </a:r>
            <a:endParaRPr dirty="0"/>
          </a:p>
          <a:p>
            <a:pPr marL="230188" lvl="0" indent="-230188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▪"/>
            </a:pPr>
            <a:r>
              <a:rPr lang="ru-RU" sz="1600" dirty="0"/>
              <a:t>Мусор, принадлежности для мусора</a:t>
            </a:r>
            <a:endParaRPr dirty="0"/>
          </a:p>
          <a:p>
            <a:pPr marL="742950" lvl="1" indent="-285750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Char char="–"/>
            </a:pPr>
            <a:r>
              <a:rPr lang="ru-RU" sz="1600" dirty="0"/>
              <a:t>Метлы, губки, швабры, ведра, чистящие средства, мусорные баки, </a:t>
            </a:r>
            <a:r>
              <a:rPr lang="ru-RU" sz="1600" dirty="0" smtClean="0"/>
              <a:t>лопаты</a:t>
            </a:r>
            <a:endParaRPr dirty="0"/>
          </a:p>
          <a:p>
            <a:pPr marL="230188" lvl="0" indent="-128588" algn="l" rtl="0">
              <a:spcBef>
                <a:spcPts val="320"/>
              </a:spcBef>
              <a:spcAft>
                <a:spcPts val="0"/>
              </a:spcAft>
              <a:buClr>
                <a:srgbClr val="006A71"/>
              </a:buClr>
              <a:buSzPts val="1600"/>
              <a:buNone/>
            </a:pPr>
            <a:endParaRPr sz="1600" dirty="0"/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68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Физическая инфраструктура  центра оперативного управления в чрезвычайных ситуациях</a:t>
            </a:r>
            <a:endParaRPr/>
          </a:p>
        </p:txBody>
      </p:sp>
      <p:sp>
        <p:nvSpPr>
          <p:cNvPr id="151" name="Google Shape;151;p14"/>
          <p:cNvSpPr txBox="1">
            <a:spLocks noGrp="1"/>
          </p:cNvSpPr>
          <p:nvPr>
            <p:ph type="body" idx="1"/>
          </p:nvPr>
        </p:nvSpPr>
        <p:spPr>
          <a:xfrm>
            <a:off x="457200" y="1158875"/>
            <a:ext cx="8158294" cy="3341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30188" lvl="0" indent="-230188" algn="l" rtl="0">
              <a:spcBef>
                <a:spcPts val="0"/>
              </a:spcBef>
              <a:spcAft>
                <a:spcPts val="0"/>
              </a:spcAft>
              <a:buClr>
                <a:srgbClr val="006A71"/>
              </a:buClr>
              <a:buSzPts val="2000"/>
              <a:buChar char="▪"/>
            </a:pPr>
            <a:r>
              <a:rPr lang="ru-RU" dirty="0"/>
              <a:t>Центр оперативного управления в чрезвычайных ситуациях можно разместить в выделенном или универсальном помещении</a:t>
            </a:r>
            <a:endParaRPr dirty="0"/>
          </a:p>
          <a:p>
            <a:pPr marL="230188" lvl="0" indent="-230188" algn="l" rtl="0">
              <a:spcBef>
                <a:spcPts val="400"/>
              </a:spcBef>
              <a:spcAft>
                <a:spcPts val="0"/>
              </a:spcAft>
              <a:buClr>
                <a:srgbClr val="006A71"/>
              </a:buClr>
              <a:buSzPts val="2000"/>
              <a:buChar char="▪"/>
            </a:pPr>
            <a:r>
              <a:rPr lang="ru-RU" dirty="0"/>
              <a:t>Он должен быть физически и экологически безопасным, доступным и неуязвимым в случае угрозы или стихийного бедствия</a:t>
            </a:r>
            <a:endParaRPr dirty="0"/>
          </a:p>
          <a:p>
            <a:pPr marL="230188" lvl="0" indent="-230188" algn="l" rtl="0">
              <a:spcBef>
                <a:spcPts val="400"/>
              </a:spcBef>
              <a:spcAft>
                <a:spcPts val="0"/>
              </a:spcAft>
              <a:buClr>
                <a:srgbClr val="006A71"/>
              </a:buClr>
              <a:buSzPts val="2000"/>
              <a:buChar char="▪"/>
            </a:pPr>
            <a:r>
              <a:rPr lang="ru-RU" dirty="0"/>
              <a:t>В случае технологической или иной проблемы должны быть доступны альтернативные варианты центра оперативного управления в чрезвычайных </a:t>
            </a:r>
            <a:r>
              <a:rPr lang="ru-RU" dirty="0" smtClean="0"/>
              <a:t>ситуациях </a:t>
            </a:r>
            <a:r>
              <a:rPr lang="ru-RU" dirty="0"/>
              <a:t>и должно быть готово выбранное резервное физическое местоположение </a:t>
            </a:r>
            <a:endParaRPr dirty="0"/>
          </a:p>
          <a:p>
            <a:pPr marL="230188" lvl="0" indent="-230188" algn="l" rtl="0">
              <a:spcBef>
                <a:spcPts val="400"/>
              </a:spcBef>
              <a:spcAft>
                <a:spcPts val="0"/>
              </a:spcAft>
              <a:buClr>
                <a:srgbClr val="006A71"/>
              </a:buClr>
              <a:buSzPts val="2000"/>
              <a:buChar char="▪"/>
            </a:pPr>
            <a:r>
              <a:rPr lang="ru-RU" dirty="0"/>
              <a:t>Центр оперативного управления в чрезвычайных ситуациях  должен быть </a:t>
            </a:r>
            <a:r>
              <a:rPr lang="ru-RU" dirty="0">
                <a:solidFill>
                  <a:srgbClr val="2D2C2C"/>
                </a:solidFill>
              </a:rPr>
              <a:t>легкодоступным для персонала</a:t>
            </a:r>
            <a:r>
              <a:rPr lang="ru-RU" dirty="0"/>
              <a:t>, включая охрану парковки и разумную близость к назначенным ведущим и партнерским агентствам </a:t>
            </a:r>
            <a:endParaRPr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68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Помещение</a:t>
            </a:r>
            <a:endParaRPr/>
          </a:p>
        </p:txBody>
      </p:sp>
      <p:sp>
        <p:nvSpPr>
          <p:cNvPr id="158" name="Google Shape;158;p15"/>
          <p:cNvSpPr txBox="1">
            <a:spLocks noGrp="1"/>
          </p:cNvSpPr>
          <p:nvPr>
            <p:ph type="body" idx="1"/>
          </p:nvPr>
        </p:nvSpPr>
        <p:spPr>
          <a:xfrm>
            <a:off x="457200" y="1103120"/>
            <a:ext cx="8158294" cy="3341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30188" lvl="0" indent="-230188" algn="l" rtl="0">
              <a:spcBef>
                <a:spcPts val="0"/>
              </a:spcBef>
              <a:spcAft>
                <a:spcPts val="0"/>
              </a:spcAft>
              <a:buClr>
                <a:srgbClr val="006A71"/>
              </a:buClr>
              <a:buSzPts val="1800"/>
              <a:buChar char="▪"/>
            </a:pPr>
            <a:r>
              <a:rPr lang="ru-RU" sz="1800">
                <a:solidFill>
                  <a:srgbClr val="2D2C2C"/>
                </a:solidFill>
              </a:rPr>
              <a:t>Центр оперативного управления в чрезвычайных ситуациях должен быть достаточной площади для размещения на ней всего персонала.</a:t>
            </a:r>
            <a:endParaRPr/>
          </a:p>
          <a:p>
            <a:pPr marL="742950" lvl="1" indent="-285750" algn="l" rtl="0">
              <a:spcBef>
                <a:spcPts val="360"/>
              </a:spcBef>
              <a:spcAft>
                <a:spcPts val="0"/>
              </a:spcAft>
              <a:buClr>
                <a:srgbClr val="006A71"/>
              </a:buClr>
              <a:buSzPts val="1800"/>
              <a:buChar char="–"/>
            </a:pPr>
            <a:r>
              <a:rPr lang="ru-RU" sz="1800">
                <a:solidFill>
                  <a:srgbClr val="2D2C2C"/>
                </a:solidFill>
              </a:rPr>
              <a:t>В условиях COVID-19 особенно важно наличие достаточного пространства для физического дистанцирования. </a:t>
            </a:r>
            <a:endParaRPr/>
          </a:p>
          <a:p>
            <a:pPr marL="230188" lvl="0" indent="-230188" algn="l" rtl="0">
              <a:spcBef>
                <a:spcPts val="360"/>
              </a:spcBef>
              <a:spcAft>
                <a:spcPts val="0"/>
              </a:spcAft>
              <a:buClr>
                <a:srgbClr val="006A71"/>
              </a:buClr>
              <a:buSzPts val="1800"/>
              <a:buChar char="▪"/>
            </a:pPr>
            <a:r>
              <a:rPr lang="ru-RU" sz="1800">
                <a:solidFill>
                  <a:srgbClr val="2D2C2C"/>
                </a:solidFill>
              </a:rPr>
              <a:t>Наличие доступа к общим зонам и закрытым рабочим местам для проведения встреч или конференц-коллов.</a:t>
            </a:r>
            <a:endParaRPr/>
          </a:p>
          <a:p>
            <a:pPr marL="742950" lvl="1" indent="-285750" algn="l" rtl="0">
              <a:spcBef>
                <a:spcPts val="360"/>
              </a:spcBef>
              <a:spcAft>
                <a:spcPts val="0"/>
              </a:spcAft>
              <a:buClr>
                <a:srgbClr val="006A71"/>
              </a:buClr>
              <a:buSzPts val="1800"/>
              <a:buChar char="–"/>
            </a:pPr>
            <a:r>
              <a:rPr lang="ru-RU" sz="1800">
                <a:solidFill>
                  <a:srgbClr val="2D2C2C"/>
                </a:solidFill>
              </a:rPr>
              <a:t>В условиях COVID-19 приоритет должен отдаваться более частым видеозвонкам/ телеконференциям.</a:t>
            </a:r>
            <a:endParaRPr/>
          </a:p>
          <a:p>
            <a:pPr marL="230188" lvl="0" indent="-230188" algn="l" rtl="0">
              <a:spcBef>
                <a:spcPts val="360"/>
              </a:spcBef>
              <a:spcAft>
                <a:spcPts val="0"/>
              </a:spcAft>
              <a:buClr>
                <a:srgbClr val="006A71"/>
              </a:buClr>
              <a:buSzPts val="1800"/>
              <a:buChar char="▪"/>
            </a:pPr>
            <a:r>
              <a:rPr lang="ru-RU" sz="1800">
                <a:solidFill>
                  <a:srgbClr val="2D2C2C"/>
                </a:solidFill>
              </a:rPr>
              <a:t>Наружная площадка должна быть доступной для проведения брифингов с СМИ, интервью, пресс-конференций и координации действий внешних партнеров.</a:t>
            </a:r>
            <a:endParaRPr/>
          </a:p>
          <a:p>
            <a:pPr marL="230188" lvl="0" indent="-230188" algn="l" rtl="0">
              <a:spcBef>
                <a:spcPts val="360"/>
              </a:spcBef>
              <a:spcAft>
                <a:spcPts val="0"/>
              </a:spcAft>
              <a:buClr>
                <a:srgbClr val="006A71"/>
              </a:buClr>
              <a:buSzPts val="1800"/>
              <a:buChar char="▪"/>
            </a:pPr>
            <a:r>
              <a:rPr lang="ru-RU" sz="1800">
                <a:solidFill>
                  <a:srgbClr val="2D2C2C"/>
                </a:solidFill>
              </a:rPr>
              <a:t>Должны быть адекватные санитарно-гигиенические помещения, зоны отдыха и условия питания для всего персонала.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6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68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Схема центра оперативного управления в чрезвычайных ситуациях </a:t>
            </a:r>
            <a:endParaRPr/>
          </a:p>
        </p:txBody>
      </p:sp>
      <p:sp>
        <p:nvSpPr>
          <p:cNvPr id="165" name="Google Shape;165;p16"/>
          <p:cNvSpPr txBox="1">
            <a:spLocks noGrp="1"/>
          </p:cNvSpPr>
          <p:nvPr>
            <p:ph type="body" idx="1"/>
          </p:nvPr>
        </p:nvSpPr>
        <p:spPr>
          <a:xfrm>
            <a:off x="457200" y="1158875"/>
            <a:ext cx="8158294" cy="3341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30188" lvl="0" indent="-230188" algn="l" rtl="0">
              <a:spcBef>
                <a:spcPts val="0"/>
              </a:spcBef>
              <a:spcAft>
                <a:spcPts val="0"/>
              </a:spcAft>
              <a:buClr>
                <a:srgbClr val="006A71"/>
              </a:buClr>
              <a:buSzPts val="2400"/>
              <a:buChar char="▪"/>
            </a:pPr>
            <a:r>
              <a:rPr lang="ru-RU" sz="2400"/>
              <a:t>Взаимодействие и зрительный контакт лиц, принимающих решения</a:t>
            </a:r>
            <a:endParaRPr/>
          </a:p>
          <a:p>
            <a:pPr marL="230188" lvl="0" indent="-230188" algn="l" rtl="0">
              <a:spcBef>
                <a:spcPts val="480"/>
              </a:spcBef>
              <a:spcAft>
                <a:spcPts val="0"/>
              </a:spcAft>
              <a:buClr>
                <a:srgbClr val="006A71"/>
              </a:buClr>
              <a:buSzPts val="2400"/>
              <a:buChar char="▪"/>
            </a:pPr>
            <a:r>
              <a:rPr lang="ru-RU" sz="2400"/>
              <a:t>Пространство для:</a:t>
            </a:r>
            <a:endParaRPr/>
          </a:p>
          <a:p>
            <a:pPr marL="742950" lvl="1" indent="-285750" algn="l" rtl="0">
              <a:spcBef>
                <a:spcPts val="440"/>
              </a:spcBef>
              <a:spcAft>
                <a:spcPts val="0"/>
              </a:spcAft>
              <a:buClr>
                <a:srgbClr val="006A71"/>
              </a:buClr>
              <a:buSzPts val="2200"/>
              <a:buChar char="–"/>
            </a:pPr>
            <a:r>
              <a:rPr lang="ru-RU" sz="2200"/>
              <a:t>Оперативного взаимодействия</a:t>
            </a:r>
            <a:endParaRPr/>
          </a:p>
          <a:p>
            <a:pPr marL="742950" lvl="1" indent="-285750" algn="l" rtl="0">
              <a:spcBef>
                <a:spcPts val="440"/>
              </a:spcBef>
              <a:spcAft>
                <a:spcPts val="0"/>
              </a:spcAft>
              <a:buClr>
                <a:srgbClr val="006A71"/>
              </a:buClr>
              <a:buSzPts val="2200"/>
              <a:buChar char="–"/>
            </a:pPr>
            <a:r>
              <a:rPr lang="ru-RU" sz="2200"/>
              <a:t>Принятия решений</a:t>
            </a:r>
            <a:endParaRPr/>
          </a:p>
          <a:p>
            <a:pPr marL="742950" lvl="1" indent="-285750" algn="l" rtl="0">
              <a:spcBef>
                <a:spcPts val="440"/>
              </a:spcBef>
              <a:spcAft>
                <a:spcPts val="0"/>
              </a:spcAft>
              <a:buClr>
                <a:srgbClr val="006A71"/>
              </a:buClr>
              <a:buSzPts val="2200"/>
              <a:buChar char="–"/>
            </a:pPr>
            <a:r>
              <a:rPr lang="ru-RU" sz="2200"/>
              <a:t>Сотрудничества </a:t>
            </a:r>
            <a:endParaRPr/>
          </a:p>
          <a:p>
            <a:pPr marL="742950" lvl="1" indent="-285750" algn="l" rtl="0">
              <a:spcBef>
                <a:spcPts val="440"/>
              </a:spcBef>
              <a:spcAft>
                <a:spcPts val="0"/>
              </a:spcAft>
              <a:buClr>
                <a:srgbClr val="006A71"/>
              </a:buClr>
              <a:buSzPts val="2200"/>
              <a:buChar char="–"/>
            </a:pPr>
            <a:r>
              <a:rPr lang="ru-RU" sz="2200"/>
              <a:t>Взаимодействия</a:t>
            </a:r>
            <a:endParaRPr/>
          </a:p>
          <a:p>
            <a:pPr marL="742950" lvl="1" indent="-285750" algn="l" rtl="0">
              <a:spcBef>
                <a:spcPts val="440"/>
              </a:spcBef>
              <a:spcAft>
                <a:spcPts val="0"/>
              </a:spcAft>
              <a:buClr>
                <a:srgbClr val="006A71"/>
              </a:buClr>
              <a:buSzPts val="2200"/>
              <a:buChar char="–"/>
            </a:pPr>
            <a:r>
              <a:rPr lang="ru-RU" sz="2200"/>
              <a:t>Физического дистанцирования </a:t>
            </a:r>
            <a:r>
              <a:rPr lang="ru-RU" sz="2200" i="1"/>
              <a:t>(если требуется)</a:t>
            </a:r>
            <a:endParaRPr/>
          </a:p>
          <a:p>
            <a:pPr marL="230188" lvl="0" indent="-77788" algn="l" rtl="0">
              <a:spcBef>
                <a:spcPts val="480"/>
              </a:spcBef>
              <a:spcAft>
                <a:spcPts val="0"/>
              </a:spcAft>
              <a:buClr>
                <a:srgbClr val="006A71"/>
              </a:buClr>
              <a:buSzPts val="2400"/>
              <a:buNone/>
            </a:pPr>
            <a:endParaRPr sz="2400"/>
          </a:p>
        </p:txBody>
      </p:sp>
      <p:pic>
        <p:nvPicPr>
          <p:cNvPr id="166" name="Google Shape;166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52916" y="1910722"/>
            <a:ext cx="3562578" cy="28531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7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68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Ведущее агентство Центра оперативного управления в чрезвычайных ситуациях  </a:t>
            </a:r>
            <a:r>
              <a:rPr lang="ru-RU" dirty="0" smtClean="0"/>
              <a:t>прим. </a:t>
            </a:r>
            <a:r>
              <a:rPr lang="ru-RU" dirty="0" smtClean="0"/>
              <a:t>№</a:t>
            </a:r>
            <a:r>
              <a:rPr lang="ru-RU" dirty="0"/>
              <a:t>1</a:t>
            </a:r>
            <a:endParaRPr dirty="0"/>
          </a:p>
        </p:txBody>
      </p:sp>
      <p:pic>
        <p:nvPicPr>
          <p:cNvPr id="173" name="Google Shape;173;p17"/>
          <p:cNvPicPr preferRelativeResize="0"/>
          <p:nvPr/>
        </p:nvPicPr>
        <p:blipFill rotWithShape="1">
          <a:blip r:embed="rId3">
            <a:alphaModFix/>
          </a:blip>
          <a:srcRect b="17041"/>
          <a:stretch/>
        </p:blipFill>
        <p:spPr>
          <a:xfrm>
            <a:off x="1909042" y="1262744"/>
            <a:ext cx="4595593" cy="28593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8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68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Ведущее агентство Центра оперативного управления в чрезвычайных ситуациях </a:t>
            </a:r>
            <a:r>
              <a:rPr lang="ru-RU" dirty="0" smtClean="0"/>
              <a:t>прим. №</a:t>
            </a:r>
            <a:r>
              <a:rPr lang="ru-RU" dirty="0"/>
              <a:t>2</a:t>
            </a:r>
            <a:endParaRPr dirty="0"/>
          </a:p>
        </p:txBody>
      </p:sp>
      <p:pic>
        <p:nvPicPr>
          <p:cNvPr id="180" name="Google Shape;180;p18"/>
          <p:cNvPicPr preferRelativeResize="0"/>
          <p:nvPr/>
        </p:nvPicPr>
        <p:blipFill rotWithShape="1">
          <a:blip r:embed="rId3">
            <a:alphaModFix/>
          </a:blip>
          <a:srcRect b="5623"/>
          <a:stretch/>
        </p:blipFill>
        <p:spPr>
          <a:xfrm>
            <a:off x="1979307" y="1084951"/>
            <a:ext cx="5185386" cy="3410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9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68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Принципы проектирования</a:t>
            </a:r>
            <a:endParaRPr/>
          </a:p>
        </p:txBody>
      </p:sp>
      <p:sp>
        <p:nvSpPr>
          <p:cNvPr id="187" name="Google Shape;187;p19"/>
          <p:cNvSpPr txBox="1">
            <a:spLocks noGrp="1"/>
          </p:cNvSpPr>
          <p:nvPr>
            <p:ph type="body" idx="1"/>
          </p:nvPr>
        </p:nvSpPr>
        <p:spPr>
          <a:xfrm>
            <a:off x="457200" y="844062"/>
            <a:ext cx="8158294" cy="3341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30188" lvl="0" indent="-230188" algn="l" rtl="0">
              <a:spcBef>
                <a:spcPts val="0"/>
              </a:spcBef>
              <a:spcAft>
                <a:spcPts val="0"/>
              </a:spcAft>
              <a:buClr>
                <a:srgbClr val="006A71"/>
              </a:buClr>
              <a:buSzPts val="1800"/>
              <a:buChar char="▪"/>
            </a:pPr>
            <a:r>
              <a:rPr lang="ru-RU" sz="1800" dirty="0"/>
              <a:t>Пространство Административного подразделения</a:t>
            </a:r>
            <a:endParaRPr dirty="0"/>
          </a:p>
          <a:p>
            <a:pPr marL="230188" lvl="0" indent="-230188" algn="l" rtl="0">
              <a:spcBef>
                <a:spcPts val="360"/>
              </a:spcBef>
              <a:spcAft>
                <a:spcPts val="0"/>
              </a:spcAft>
              <a:buClr>
                <a:srgbClr val="006A71"/>
              </a:buClr>
              <a:buSzPts val="1800"/>
              <a:buChar char="▪"/>
            </a:pPr>
            <a:r>
              <a:rPr lang="ru-RU" sz="1800" dirty="0"/>
              <a:t>Размещение персонала </a:t>
            </a:r>
            <a:endParaRPr dirty="0"/>
          </a:p>
          <a:p>
            <a:pPr marL="742950" lvl="1" indent="-285750" algn="l" rtl="0">
              <a:spcBef>
                <a:spcPts val="280"/>
              </a:spcBef>
              <a:spcAft>
                <a:spcPts val="0"/>
              </a:spcAft>
              <a:buClr>
                <a:srgbClr val="006A71"/>
              </a:buClr>
              <a:buSzPts val="1400"/>
              <a:buChar char="–"/>
            </a:pPr>
            <a:r>
              <a:rPr lang="ru-RU" sz="1400" dirty="0"/>
              <a:t>В условиях COVID-19 необходимо наличие свободного пространства между сотрудниками с целью соблюдения правил </a:t>
            </a:r>
            <a:r>
              <a:rPr lang="ru-RU" sz="1400" dirty="0" smtClean="0"/>
              <a:t>физического </a:t>
            </a:r>
            <a:r>
              <a:rPr lang="ru-RU" sz="1400" dirty="0" err="1" smtClean="0"/>
              <a:t>дистанцирования</a:t>
            </a:r>
            <a:r>
              <a:rPr lang="ru-RU" sz="1400" dirty="0" smtClean="0"/>
              <a:t>.</a:t>
            </a:r>
            <a:endParaRPr dirty="0"/>
          </a:p>
          <a:p>
            <a:pPr marL="230188" lvl="0" indent="-230188" algn="l" rtl="0">
              <a:spcBef>
                <a:spcPts val="360"/>
              </a:spcBef>
              <a:spcAft>
                <a:spcPts val="0"/>
              </a:spcAft>
              <a:buClr>
                <a:srgbClr val="006A71"/>
              </a:buClr>
              <a:buSzPts val="1800"/>
              <a:buChar char="▪"/>
            </a:pPr>
            <a:r>
              <a:rPr lang="ru-RU" sz="1800" dirty="0"/>
              <a:t>Компьютеры, телефоны, принтеры, факсы</a:t>
            </a:r>
            <a:endParaRPr dirty="0"/>
          </a:p>
          <a:p>
            <a:pPr marL="230188" lvl="0" indent="-230188" algn="l" rtl="0">
              <a:spcBef>
                <a:spcPts val="360"/>
              </a:spcBef>
              <a:spcAft>
                <a:spcPts val="0"/>
              </a:spcAft>
              <a:buClr>
                <a:srgbClr val="006A71"/>
              </a:buClr>
              <a:buSzPts val="1800"/>
              <a:buChar char="▪"/>
            </a:pPr>
            <a:r>
              <a:rPr lang="ru-RU" sz="1800" dirty="0"/>
              <a:t>Комнаты отдыха или залы заседаний для команд</a:t>
            </a:r>
            <a:endParaRPr dirty="0"/>
          </a:p>
          <a:p>
            <a:pPr marL="230188" lvl="0" indent="-230188" algn="l" rtl="0">
              <a:spcBef>
                <a:spcPts val="360"/>
              </a:spcBef>
              <a:spcAft>
                <a:spcPts val="0"/>
              </a:spcAft>
              <a:buClr>
                <a:srgbClr val="006A71"/>
              </a:buClr>
              <a:buSzPts val="1800"/>
              <a:buChar char="▪"/>
            </a:pPr>
            <a:r>
              <a:rPr lang="ru-RU" sz="1800" dirty="0"/>
              <a:t>Помещения специального назначения: Пресс-центр, связь</a:t>
            </a:r>
            <a:endParaRPr dirty="0"/>
          </a:p>
          <a:p>
            <a:pPr marL="230188" lvl="0" indent="-230188" algn="l" rtl="0">
              <a:spcBef>
                <a:spcPts val="360"/>
              </a:spcBef>
              <a:spcAft>
                <a:spcPts val="0"/>
              </a:spcAft>
              <a:buClr>
                <a:srgbClr val="006A71"/>
              </a:buClr>
              <a:buSzPts val="1800"/>
              <a:buChar char="▪"/>
            </a:pPr>
            <a:r>
              <a:rPr lang="ru-RU" sz="1800" dirty="0"/>
              <a:t>Санитарно-гигиеническое пространство</a:t>
            </a:r>
            <a:endParaRPr dirty="0"/>
          </a:p>
          <a:p>
            <a:pPr marL="230188" lvl="0" indent="-230188" algn="l" rtl="0">
              <a:spcBef>
                <a:spcPts val="360"/>
              </a:spcBef>
              <a:spcAft>
                <a:spcPts val="0"/>
              </a:spcAft>
              <a:buClr>
                <a:srgbClr val="006A71"/>
              </a:buClr>
              <a:buSzPts val="1800"/>
              <a:buChar char="▪"/>
            </a:pPr>
            <a:r>
              <a:rPr lang="ru-RU" sz="1800" dirty="0"/>
              <a:t>Спальные помещения</a:t>
            </a:r>
            <a:endParaRPr dirty="0"/>
          </a:p>
          <a:p>
            <a:pPr marL="230188" lvl="0" indent="-230188" algn="l" rtl="0">
              <a:spcBef>
                <a:spcPts val="360"/>
              </a:spcBef>
              <a:spcAft>
                <a:spcPts val="0"/>
              </a:spcAft>
              <a:buClr>
                <a:srgbClr val="006A71"/>
              </a:buClr>
              <a:buSzPts val="1800"/>
              <a:buChar char="▪"/>
            </a:pPr>
            <a:r>
              <a:rPr lang="ru-RU" sz="1800" dirty="0"/>
              <a:t>Общественное питание и столовая</a:t>
            </a:r>
            <a:endParaRPr dirty="0"/>
          </a:p>
          <a:p>
            <a:pPr marL="230188" lvl="0" indent="-230188" algn="l" rtl="0">
              <a:spcBef>
                <a:spcPts val="360"/>
              </a:spcBef>
              <a:spcAft>
                <a:spcPts val="0"/>
              </a:spcAft>
              <a:buClr>
                <a:srgbClr val="006A71"/>
              </a:buClr>
              <a:buSzPts val="1800"/>
              <a:buChar char="▪"/>
            </a:pPr>
            <a:r>
              <a:rPr lang="ru-RU" sz="1800" dirty="0"/>
              <a:t>Окружающая обстановка: Уровень шума, качество воздуха</a:t>
            </a:r>
            <a:endParaRPr dirty="0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75204" y="970232"/>
            <a:ext cx="3901438" cy="2913075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0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68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Схемы</a:t>
            </a:r>
            <a:endParaRPr/>
          </a:p>
        </p:txBody>
      </p:sp>
      <p:sp>
        <p:nvSpPr>
          <p:cNvPr id="195" name="Google Shape;195;p20"/>
          <p:cNvSpPr txBox="1"/>
          <p:nvPr/>
        </p:nvSpPr>
        <p:spPr>
          <a:xfrm>
            <a:off x="492172" y="3877703"/>
            <a:ext cx="3049233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CDC/ Sally Ezra, 2014.</a:t>
            </a:r>
            <a:r>
              <a:rPr lang="ru-RU" sz="1100">
                <a:solidFill>
                  <a:srgbClr val="212529"/>
                </a:solidFill>
                <a:latin typeface="Calibri"/>
                <a:ea typeface="Calibri"/>
                <a:cs typeface="Calibri"/>
                <a:sym typeface="Calibri"/>
              </a:rPr>
              <a:t> Центр оперативного управления в чрезвычайных ситуациях Нигерии, Лагос, Нигерия.</a:t>
            </a:r>
            <a:endParaRPr/>
          </a:p>
        </p:txBody>
      </p:sp>
      <p:pic>
        <p:nvPicPr>
          <p:cNvPr id="196" name="Google Shape;196;p20" descr="A group of people looking at a computer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2172" y="970232"/>
            <a:ext cx="3876627" cy="2907471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0"/>
          <p:cNvSpPr txBox="1"/>
          <p:nvPr/>
        </p:nvSpPr>
        <p:spPr>
          <a:xfrm>
            <a:off x="4775201" y="3877703"/>
            <a:ext cx="3876627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Jennifer Brooks, 15 August 2014.</a:t>
            </a:r>
            <a:r>
              <a:rPr lang="ru-RU" sz="1100">
                <a:solidFill>
                  <a:srgbClr val="2D2D2D"/>
                </a:solidFill>
                <a:latin typeface="Calibri"/>
                <a:ea typeface="Calibri"/>
                <a:cs typeface="Calibri"/>
                <a:sym typeface="Calibri"/>
              </a:rPr>
              <a:t> Центр оперативного управления в чрезвычайных ситуациях, Международный аэропорт Фритаун, Сьерра-Леоне</a:t>
            </a:r>
            <a:endParaRPr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Master">
  <a:themeElements>
    <a:clrScheme name="Custom 2">
      <a:dk1>
        <a:srgbClr val="0F56DC"/>
      </a:dk1>
      <a:lt1>
        <a:srgbClr val="FFC000"/>
      </a:lt1>
      <a:dk2>
        <a:srgbClr val="FFFFFF"/>
      </a:dk2>
      <a:lt2>
        <a:srgbClr val="FFFFFF"/>
      </a:lt2>
      <a:accent1>
        <a:srgbClr val="4983F2"/>
      </a:accent1>
      <a:accent2>
        <a:srgbClr val="007D57"/>
      </a:accent2>
      <a:accent3>
        <a:srgbClr val="9A3B26"/>
      </a:accent3>
      <a:accent4>
        <a:srgbClr val="7F7F7F"/>
      </a:accent4>
      <a:accent5>
        <a:srgbClr val="0F56DC"/>
      </a:accent5>
      <a:accent6>
        <a:srgbClr val="002060"/>
      </a:accent6>
      <a:hlink>
        <a:srgbClr val="0F56DC"/>
      </a:hlink>
      <a:folHlink>
        <a:srgbClr val="3077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1102</Words>
  <Application>Microsoft Office PowerPoint</Application>
  <PresentationFormat>Affichage à l'écran (16:9)</PresentationFormat>
  <Paragraphs>135</Paragraphs>
  <Slides>25</Slides>
  <Notes>25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31" baseType="lpstr">
      <vt:lpstr>Arial</vt:lpstr>
      <vt:lpstr>Calibri</vt:lpstr>
      <vt:lpstr>Noto Sans Symbols</vt:lpstr>
      <vt:lpstr>Open Sans</vt:lpstr>
      <vt:lpstr>Courier New</vt:lpstr>
      <vt:lpstr>Master</vt:lpstr>
      <vt:lpstr>Вопросы проектирования и оснащения центра оперативного управления в чрезвычайных ситуациях</vt:lpstr>
      <vt:lpstr>Проект центра оперативного управления в чрезвычайных ситуациях</vt:lpstr>
      <vt:lpstr>Физическая инфраструктура  центра оперативного управления в чрезвычайных ситуациях</vt:lpstr>
      <vt:lpstr>Помещение</vt:lpstr>
      <vt:lpstr>Схема центра оперативного управления в чрезвычайных ситуациях </vt:lpstr>
      <vt:lpstr>Ведущее агентство Центра оперативного управления в чрезвычайных ситуациях  прим. №1</vt:lpstr>
      <vt:lpstr>Ведущее агентство Центра оперативного управления в чрезвычайных ситуациях прим. №2</vt:lpstr>
      <vt:lpstr>Принципы проектирования</vt:lpstr>
      <vt:lpstr>Схемы</vt:lpstr>
      <vt:lpstr>Схемы</vt:lpstr>
      <vt:lpstr>Схемы</vt:lpstr>
      <vt:lpstr>Схемы</vt:lpstr>
      <vt:lpstr>Дополнительные характеристики – конференц-зал</vt:lpstr>
      <vt:lpstr>Дополнительные характеристики – центр управления</vt:lpstr>
      <vt:lpstr>Дополнительные характеристики – маркетплейс</vt:lpstr>
      <vt:lpstr>Оборудование</vt:lpstr>
      <vt:lpstr>Горячие, теплые и холодные помещения</vt:lpstr>
      <vt:lpstr>Принципы проектирования центра оперативного управления в чрезвычайных ситуациях</vt:lpstr>
      <vt:lpstr>Размещение центра оперативного управления в чрезвычайных ситуациях</vt:lpstr>
      <vt:lpstr>Оборудование центра оперативного управления в чрезвычайных ситуациях</vt:lpstr>
      <vt:lpstr>Принципы выбора оборудования для центра оперативного управления в чрезвычайных ситуациях</vt:lpstr>
      <vt:lpstr>Принципы выбора оборудования для центра оперативного управления в чрезвычайных ситуациях</vt:lpstr>
      <vt:lpstr>Принципы выбора оборудования для центра оперативного управления в чрезвычайных ситуациях</vt:lpstr>
      <vt:lpstr>Принципы выбора оборудования для центра оперативного управления в чрезвычайных ситуациях</vt:lpstr>
      <vt:lpstr>Diapositive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Вопросы проектирования и оснащения центра оперативного управления в чрезвычайных ситуациях</dc:title>
  <cp:lastModifiedBy>Xu Xuk</cp:lastModifiedBy>
  <cp:revision>14</cp:revision>
  <dcterms:modified xsi:type="dcterms:W3CDTF">2021-12-24T08:49:21Z</dcterms:modified>
</cp:coreProperties>
</file>